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363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Medizap – Medicine &amp; Cart Management System</a:t>
            </a:r>
            <a:endParaRPr lang="en-US" sz="4450" dirty="0"/>
          </a:p>
        </p:txBody>
      </p:sp>
      <p:sp>
        <p:nvSpPr>
          <p:cNvPr id="4" name="Text 1"/>
          <p:cNvSpPr/>
          <p:nvPr/>
        </p:nvSpPr>
        <p:spPr>
          <a:xfrm>
            <a:off x="6280190" y="419409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Presented by: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Gadhamsetty Akshay Kumar</a:t>
            </a:r>
            <a:endParaRPr lang="en-US" sz="1750" dirty="0"/>
          </a:p>
        </p:txBody>
      </p:sp>
      <p:sp>
        <p:nvSpPr>
          <p:cNvPr id="5" name="Text 2"/>
          <p:cNvSpPr/>
          <p:nvPr/>
        </p:nvSpPr>
        <p:spPr>
          <a:xfrm>
            <a:off x="62801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Student ID: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52336840</a:t>
            </a:r>
            <a:endParaRPr lang="en-US" sz="1750" dirty="0"/>
          </a:p>
        </p:txBody>
      </p:sp>
      <p:sp>
        <p:nvSpPr>
          <p:cNvPr id="6" name="Text 3"/>
          <p:cNvSpPr/>
          <p:nvPr/>
        </p:nvSpPr>
        <p:spPr>
          <a:xfrm>
            <a:off x="6280190" y="543020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Project Guide: </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Bharat Veerchand Chhajer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3062" y="637461"/>
            <a:ext cx="6406991" cy="609838"/>
          </a:xfrm>
          <a:prstGeom prst="rect">
            <a:avLst/>
          </a:prstGeom>
          <a:noFill/>
          <a:ln/>
        </p:spPr>
        <p:txBody>
          <a:bodyPr wrap="none" lIns="0" tIns="0" rIns="0" bIns="0" rtlCol="0" anchor="t"/>
          <a:lstStyle/>
          <a:p>
            <a:pPr algn="l" indent="0" marL="0">
              <a:lnSpc>
                <a:spcPts val="4800"/>
              </a:lnSpc>
              <a:buNone/>
            </a:pPr>
            <a:r>
              <a:rPr lang="en-US" sz="3800" b="1" dirty="0">
                <a:solidFill>
                  <a:srgbClr val="000000"/>
                </a:solidFill>
                <a:latin typeface="Inter Bold" pitchFamily="34" charset="0"/>
                <a:ea typeface="Inter Bold" pitchFamily="34" charset="-122"/>
                <a:cs typeface="Inter Bold" pitchFamily="34" charset="-120"/>
              </a:rPr>
              <a:t>Future Vision &amp; Conclusion</a:t>
            </a:r>
            <a:endParaRPr lang="en-US" sz="3800" dirty="0"/>
          </a:p>
        </p:txBody>
      </p:sp>
      <p:sp>
        <p:nvSpPr>
          <p:cNvPr id="3" name="Text 1"/>
          <p:cNvSpPr/>
          <p:nvPr/>
        </p:nvSpPr>
        <p:spPr>
          <a:xfrm>
            <a:off x="683062" y="1637586"/>
            <a:ext cx="13264277" cy="624364"/>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Medizap is designed with future expansion in mind, with several key areas identified for continued development to further enhance its capabilities.</a:t>
            </a:r>
            <a:endParaRPr lang="en-US" sz="1500" dirty="0"/>
          </a:p>
        </p:txBody>
      </p:sp>
      <p:sp>
        <p:nvSpPr>
          <p:cNvPr id="4" name="Shape 2"/>
          <p:cNvSpPr/>
          <p:nvPr/>
        </p:nvSpPr>
        <p:spPr>
          <a:xfrm>
            <a:off x="683062" y="2481501"/>
            <a:ext cx="4291251" cy="2856786"/>
          </a:xfrm>
          <a:prstGeom prst="roundRect">
            <a:avLst>
              <a:gd name="adj" fmla="val 2869"/>
            </a:avLst>
          </a:prstGeom>
          <a:solidFill>
            <a:srgbClr val="DADBF1"/>
          </a:solidFill>
          <a:ln w="7620">
            <a:solidFill>
              <a:srgbClr val="C0C1D7"/>
            </a:solidFill>
            <a:prstDash val="solid"/>
          </a:ln>
        </p:spPr>
      </p:sp>
      <p:sp>
        <p:nvSpPr>
          <p:cNvPr id="5" name="Shape 3"/>
          <p:cNvSpPr/>
          <p:nvPr/>
        </p:nvSpPr>
        <p:spPr>
          <a:xfrm>
            <a:off x="885825" y="2684264"/>
            <a:ext cx="585430" cy="585430"/>
          </a:xfrm>
          <a:prstGeom prst="roundRect">
            <a:avLst>
              <a:gd name="adj" fmla="val 15617726"/>
            </a:avLst>
          </a:prstGeom>
          <a:solidFill>
            <a:srgbClr val="4950BC"/>
          </a:solidFill>
          <a:ln/>
        </p:spPr>
      </p:sp>
      <p:pic>
        <p:nvPicPr>
          <p:cNvPr id="6" name="Image 0" descr="preencoded.png">    </p:cNvPr>
          <p:cNvPicPr>
            <a:picLocks noChangeAspect="1"/>
          </p:cNvPicPr>
          <p:nvPr/>
        </p:nvPicPr>
        <p:blipFill>
          <a:blip r:embed="rId1"/>
          <a:stretch>
            <a:fillRect/>
          </a:stretch>
        </p:blipFill>
        <p:spPr>
          <a:xfrm>
            <a:off x="1046798" y="2812256"/>
            <a:ext cx="263366" cy="329327"/>
          </a:xfrm>
          <a:prstGeom prst="rect">
            <a:avLst/>
          </a:prstGeom>
        </p:spPr>
      </p:pic>
      <p:sp>
        <p:nvSpPr>
          <p:cNvPr id="7" name="Text 4"/>
          <p:cNvSpPr/>
          <p:nvPr/>
        </p:nvSpPr>
        <p:spPr>
          <a:xfrm>
            <a:off x="885825" y="3464838"/>
            <a:ext cx="2727722" cy="30491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Authentication System</a:t>
            </a:r>
            <a:endParaRPr lang="en-US" sz="1900" dirty="0"/>
          </a:p>
        </p:txBody>
      </p:sp>
      <p:sp>
        <p:nvSpPr>
          <p:cNvPr id="8" name="Text 5"/>
          <p:cNvSpPr/>
          <p:nvPr/>
        </p:nvSpPr>
        <p:spPr>
          <a:xfrm>
            <a:off x="885825" y="3886795"/>
            <a:ext cx="3885724" cy="1248728"/>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Implementing robust user authentication and authorization features to secure access and manage roles (e.g., admin, pharmacist, user).</a:t>
            </a:r>
            <a:endParaRPr lang="en-US" sz="1500" dirty="0"/>
          </a:p>
        </p:txBody>
      </p:sp>
      <p:sp>
        <p:nvSpPr>
          <p:cNvPr id="9" name="Shape 6"/>
          <p:cNvSpPr/>
          <p:nvPr/>
        </p:nvSpPr>
        <p:spPr>
          <a:xfrm>
            <a:off x="5169456" y="2481501"/>
            <a:ext cx="4291370" cy="2856786"/>
          </a:xfrm>
          <a:prstGeom prst="roundRect">
            <a:avLst>
              <a:gd name="adj" fmla="val 2869"/>
            </a:avLst>
          </a:prstGeom>
          <a:solidFill>
            <a:srgbClr val="DADBF1"/>
          </a:solidFill>
          <a:ln w="7620">
            <a:solidFill>
              <a:srgbClr val="C0C1D7"/>
            </a:solidFill>
            <a:prstDash val="solid"/>
          </a:ln>
        </p:spPr>
      </p:sp>
      <p:sp>
        <p:nvSpPr>
          <p:cNvPr id="10" name="Shape 7"/>
          <p:cNvSpPr/>
          <p:nvPr/>
        </p:nvSpPr>
        <p:spPr>
          <a:xfrm>
            <a:off x="5372219" y="2684264"/>
            <a:ext cx="585430" cy="585430"/>
          </a:xfrm>
          <a:prstGeom prst="roundRect">
            <a:avLst>
              <a:gd name="adj" fmla="val 15617726"/>
            </a:avLst>
          </a:prstGeom>
          <a:solidFill>
            <a:srgbClr val="4950BC"/>
          </a:solidFill>
          <a:ln/>
        </p:spPr>
      </p:sp>
      <p:pic>
        <p:nvPicPr>
          <p:cNvPr id="11" name="Image 1" descr="preencoded.png">    </p:cNvPr>
          <p:cNvPicPr>
            <a:picLocks noChangeAspect="1"/>
          </p:cNvPicPr>
          <p:nvPr/>
        </p:nvPicPr>
        <p:blipFill>
          <a:blip r:embed="rId2"/>
          <a:stretch>
            <a:fillRect/>
          </a:stretch>
        </p:blipFill>
        <p:spPr>
          <a:xfrm>
            <a:off x="5533192" y="2812256"/>
            <a:ext cx="263366" cy="329327"/>
          </a:xfrm>
          <a:prstGeom prst="rect">
            <a:avLst/>
          </a:prstGeom>
        </p:spPr>
      </p:pic>
      <p:sp>
        <p:nvSpPr>
          <p:cNvPr id="12" name="Text 8"/>
          <p:cNvSpPr/>
          <p:nvPr/>
        </p:nvSpPr>
        <p:spPr>
          <a:xfrm>
            <a:off x="5372219" y="3464838"/>
            <a:ext cx="3508534" cy="30491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Payment Gateway Integration</a:t>
            </a:r>
            <a:endParaRPr lang="en-US" sz="1900" dirty="0"/>
          </a:p>
        </p:txBody>
      </p:sp>
      <p:sp>
        <p:nvSpPr>
          <p:cNvPr id="13" name="Text 9"/>
          <p:cNvSpPr/>
          <p:nvPr/>
        </p:nvSpPr>
        <p:spPr>
          <a:xfrm>
            <a:off x="5372219" y="3886795"/>
            <a:ext cx="3885843" cy="936546"/>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Integrating secure payment processing options to facilitate direct purchasing within the application.</a:t>
            </a:r>
            <a:endParaRPr lang="en-US" sz="1500" dirty="0"/>
          </a:p>
        </p:txBody>
      </p:sp>
      <p:sp>
        <p:nvSpPr>
          <p:cNvPr id="14" name="Shape 10"/>
          <p:cNvSpPr/>
          <p:nvPr/>
        </p:nvSpPr>
        <p:spPr>
          <a:xfrm>
            <a:off x="9655969" y="2481501"/>
            <a:ext cx="4291370" cy="2856786"/>
          </a:xfrm>
          <a:prstGeom prst="roundRect">
            <a:avLst>
              <a:gd name="adj" fmla="val 2869"/>
            </a:avLst>
          </a:prstGeom>
          <a:solidFill>
            <a:srgbClr val="DADBF1"/>
          </a:solidFill>
          <a:ln w="7620">
            <a:solidFill>
              <a:srgbClr val="C0C1D7"/>
            </a:solidFill>
            <a:prstDash val="solid"/>
          </a:ln>
        </p:spPr>
      </p:sp>
      <p:sp>
        <p:nvSpPr>
          <p:cNvPr id="15" name="Shape 11"/>
          <p:cNvSpPr/>
          <p:nvPr/>
        </p:nvSpPr>
        <p:spPr>
          <a:xfrm>
            <a:off x="9858732" y="2684264"/>
            <a:ext cx="585430" cy="585430"/>
          </a:xfrm>
          <a:prstGeom prst="roundRect">
            <a:avLst>
              <a:gd name="adj" fmla="val 15617726"/>
            </a:avLst>
          </a:prstGeom>
          <a:solidFill>
            <a:srgbClr val="4950BC"/>
          </a:solidFill>
          <a:ln/>
        </p:spPr>
      </p:sp>
      <p:pic>
        <p:nvPicPr>
          <p:cNvPr id="16" name="Image 2" descr="preencoded.png">    </p:cNvPr>
          <p:cNvPicPr>
            <a:picLocks noChangeAspect="1"/>
          </p:cNvPicPr>
          <p:nvPr/>
        </p:nvPicPr>
        <p:blipFill>
          <a:blip r:embed="rId3"/>
          <a:stretch>
            <a:fillRect/>
          </a:stretch>
        </p:blipFill>
        <p:spPr>
          <a:xfrm>
            <a:off x="10019705" y="2812256"/>
            <a:ext cx="263366" cy="329327"/>
          </a:xfrm>
          <a:prstGeom prst="rect">
            <a:avLst/>
          </a:prstGeom>
        </p:spPr>
      </p:pic>
      <p:sp>
        <p:nvSpPr>
          <p:cNvPr id="17" name="Text 12"/>
          <p:cNvSpPr/>
          <p:nvPr/>
        </p:nvSpPr>
        <p:spPr>
          <a:xfrm>
            <a:off x="9858732" y="3464838"/>
            <a:ext cx="3352205" cy="30491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Advanced UI Enhancements</a:t>
            </a:r>
            <a:endParaRPr lang="en-US" sz="1900" dirty="0"/>
          </a:p>
        </p:txBody>
      </p:sp>
      <p:sp>
        <p:nvSpPr>
          <p:cNvPr id="18" name="Text 13"/>
          <p:cNvSpPr/>
          <p:nvPr/>
        </p:nvSpPr>
        <p:spPr>
          <a:xfrm>
            <a:off x="9858732" y="3886795"/>
            <a:ext cx="3885843" cy="1248728"/>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Further refining the user interface with advanced analytics dashboards and customizable reporting features for better insights.</a:t>
            </a:r>
            <a:endParaRPr lang="en-US" sz="1500" dirty="0"/>
          </a:p>
        </p:txBody>
      </p:sp>
      <p:sp>
        <p:nvSpPr>
          <p:cNvPr id="19" name="Text 14"/>
          <p:cNvSpPr/>
          <p:nvPr/>
        </p:nvSpPr>
        <p:spPr>
          <a:xfrm>
            <a:off x="975717" y="5777389"/>
            <a:ext cx="12971621" cy="936546"/>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Medizap successfully demonstrates a comprehensive, robust, and user-centric solution for medicine and cart management. This project served as an invaluable learning experience, reinforcing practical skills in full-stack development, system architecture, and project management. We are confident it lays a strong foundation for future advancements in digital healthcare solutions.</a:t>
            </a:r>
            <a:endParaRPr lang="en-US" sz="1500" dirty="0"/>
          </a:p>
        </p:txBody>
      </p:sp>
      <p:sp>
        <p:nvSpPr>
          <p:cNvPr id="20" name="Shape 15"/>
          <p:cNvSpPr/>
          <p:nvPr/>
        </p:nvSpPr>
        <p:spPr>
          <a:xfrm>
            <a:off x="683062" y="5557838"/>
            <a:ext cx="22860" cy="1375648"/>
          </a:xfrm>
          <a:prstGeom prst="rect">
            <a:avLst/>
          </a:prstGeom>
          <a:solidFill>
            <a:srgbClr val="4950BC"/>
          </a:solidFill>
          <a:ln/>
        </p:spPr>
      </p:sp>
      <p:sp>
        <p:nvSpPr>
          <p:cNvPr id="21" name="Text 16"/>
          <p:cNvSpPr/>
          <p:nvPr/>
        </p:nvSpPr>
        <p:spPr>
          <a:xfrm>
            <a:off x="5851446" y="7226141"/>
            <a:ext cx="2927390" cy="365879"/>
          </a:xfrm>
          <a:prstGeom prst="rect">
            <a:avLst/>
          </a:prstGeom>
          <a:noFill/>
          <a:ln/>
        </p:spPr>
        <p:txBody>
          <a:bodyPr wrap="none" lIns="0" tIns="0" rIns="0" bIns="0" rtlCol="0" anchor="t"/>
          <a:lstStyle/>
          <a:p>
            <a:pPr algn="ctr" indent="0" marL="0">
              <a:lnSpc>
                <a:spcPts val="2850"/>
              </a:lnSpc>
              <a:buNone/>
            </a:pPr>
            <a:r>
              <a:rPr lang="en-US" sz="2300" b="1" dirty="0">
                <a:solidFill>
                  <a:srgbClr val="000000"/>
                </a:solidFill>
                <a:latin typeface="Inter Bold" pitchFamily="34" charset="0"/>
                <a:ea typeface="Inter Bold" pitchFamily="34" charset="-122"/>
                <a:cs typeface="Inter Bold" pitchFamily="34" charset="-120"/>
              </a:rPr>
              <a:t>Thank You.</a:t>
            </a:r>
            <a:endParaRPr lang="en-US" sz="2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95286" y="568523"/>
            <a:ext cx="7926229" cy="1087279"/>
          </a:xfrm>
          <a:prstGeom prst="rect">
            <a:avLst/>
          </a:prstGeom>
          <a:noFill/>
          <a:ln/>
        </p:spPr>
        <p:txBody>
          <a:bodyPr wrap="square" lIns="0" tIns="0" rIns="0" bIns="0" rtlCol="0" anchor="t"/>
          <a:lstStyle/>
          <a:p>
            <a:pPr algn="l" indent="0" marL="0">
              <a:lnSpc>
                <a:spcPts val="4250"/>
              </a:lnSpc>
              <a:buNone/>
            </a:pPr>
            <a:r>
              <a:rPr lang="en-US" sz="3400" b="1" dirty="0">
                <a:solidFill>
                  <a:srgbClr val="000000"/>
                </a:solidFill>
                <a:latin typeface="Inter Bold" pitchFamily="34" charset="0"/>
                <a:ea typeface="Inter Bold" pitchFamily="34" charset="-122"/>
                <a:cs typeface="Inter Bold" pitchFamily="34" charset="-120"/>
              </a:rPr>
              <a:t>Introduction: Revolutionizing Medicine Management</a:t>
            </a:r>
            <a:endParaRPr lang="en-US" sz="3400" dirty="0"/>
          </a:p>
        </p:txBody>
      </p:sp>
      <p:sp>
        <p:nvSpPr>
          <p:cNvPr id="4" name="Shape 1"/>
          <p:cNvSpPr/>
          <p:nvPr/>
        </p:nvSpPr>
        <p:spPr>
          <a:xfrm>
            <a:off x="6095286" y="1916787"/>
            <a:ext cx="7926229" cy="2269927"/>
          </a:xfrm>
          <a:prstGeom prst="roundRect">
            <a:avLst>
              <a:gd name="adj" fmla="val 3219"/>
            </a:avLst>
          </a:prstGeom>
          <a:solidFill>
            <a:srgbClr val="DADBF1"/>
          </a:solidFill>
          <a:ln w="7620">
            <a:solidFill>
              <a:srgbClr val="C0C1D7"/>
            </a:solidFill>
            <a:prstDash val="solid"/>
          </a:ln>
        </p:spPr>
      </p:sp>
      <p:sp>
        <p:nvSpPr>
          <p:cNvPr id="5" name="Shape 2"/>
          <p:cNvSpPr/>
          <p:nvPr/>
        </p:nvSpPr>
        <p:spPr>
          <a:xfrm>
            <a:off x="6276856" y="2098358"/>
            <a:ext cx="521970" cy="521970"/>
          </a:xfrm>
          <a:prstGeom prst="roundRect">
            <a:avLst>
              <a:gd name="adj" fmla="val 17516496"/>
            </a:avLst>
          </a:prstGeom>
          <a:solidFill>
            <a:srgbClr val="4950BC"/>
          </a:solidFill>
          <a:ln/>
        </p:spPr>
      </p:sp>
      <p:pic>
        <p:nvPicPr>
          <p:cNvPr id="6" name="Image 1" descr="preencoded.png">    </p:cNvPr>
          <p:cNvPicPr>
            <a:picLocks noChangeAspect="1"/>
          </p:cNvPicPr>
          <p:nvPr/>
        </p:nvPicPr>
        <p:blipFill>
          <a:blip r:embed="rId2"/>
          <a:stretch>
            <a:fillRect/>
          </a:stretch>
        </p:blipFill>
        <p:spPr>
          <a:xfrm>
            <a:off x="6420445" y="2212538"/>
            <a:ext cx="234791" cy="293608"/>
          </a:xfrm>
          <a:prstGeom prst="rect">
            <a:avLst/>
          </a:prstGeom>
        </p:spPr>
      </p:pic>
      <p:sp>
        <p:nvSpPr>
          <p:cNvPr id="7" name="Text 3"/>
          <p:cNvSpPr/>
          <p:nvPr/>
        </p:nvSpPr>
        <p:spPr>
          <a:xfrm>
            <a:off x="6276856" y="2794278"/>
            <a:ext cx="2174796" cy="271820"/>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Problem Statement</a:t>
            </a:r>
            <a:endParaRPr lang="en-US" sz="1700" dirty="0"/>
          </a:p>
        </p:txBody>
      </p:sp>
      <p:sp>
        <p:nvSpPr>
          <p:cNvPr id="8" name="Text 4"/>
          <p:cNvSpPr/>
          <p:nvPr/>
        </p:nvSpPr>
        <p:spPr>
          <a:xfrm>
            <a:off x="6276856" y="3170396"/>
            <a:ext cx="7563088" cy="834747"/>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Existing medicine management processes often suffer from inefficiencies, leading to stock mismanagement, order inaccuracies, and delays in patient care. Manual tracking systems are prone to human error and lack real-time visibility into inventory and sales data.</a:t>
            </a:r>
            <a:endParaRPr lang="en-US" sz="1350" dirty="0"/>
          </a:p>
        </p:txBody>
      </p:sp>
      <p:sp>
        <p:nvSpPr>
          <p:cNvPr id="9" name="Shape 5"/>
          <p:cNvSpPr/>
          <p:nvPr/>
        </p:nvSpPr>
        <p:spPr>
          <a:xfrm>
            <a:off x="6095286" y="4360664"/>
            <a:ext cx="7926229" cy="2548176"/>
          </a:xfrm>
          <a:prstGeom prst="roundRect">
            <a:avLst>
              <a:gd name="adj" fmla="val 2868"/>
            </a:avLst>
          </a:prstGeom>
          <a:solidFill>
            <a:srgbClr val="DADBF1"/>
          </a:solidFill>
          <a:ln w="7620">
            <a:solidFill>
              <a:srgbClr val="C0C1D7"/>
            </a:solidFill>
            <a:prstDash val="solid"/>
          </a:ln>
        </p:spPr>
      </p:sp>
      <p:sp>
        <p:nvSpPr>
          <p:cNvPr id="10" name="Shape 6"/>
          <p:cNvSpPr/>
          <p:nvPr/>
        </p:nvSpPr>
        <p:spPr>
          <a:xfrm>
            <a:off x="6276856" y="4542234"/>
            <a:ext cx="521970" cy="521970"/>
          </a:xfrm>
          <a:prstGeom prst="roundRect">
            <a:avLst>
              <a:gd name="adj" fmla="val 17516496"/>
            </a:avLst>
          </a:prstGeom>
          <a:solidFill>
            <a:srgbClr val="4950BC"/>
          </a:solidFill>
          <a:ln/>
        </p:spPr>
      </p:sp>
      <p:pic>
        <p:nvPicPr>
          <p:cNvPr id="11" name="Image 2" descr="preencoded.png">    </p:cNvPr>
          <p:cNvPicPr>
            <a:picLocks noChangeAspect="1"/>
          </p:cNvPicPr>
          <p:nvPr/>
        </p:nvPicPr>
        <p:blipFill>
          <a:blip r:embed="rId3"/>
          <a:stretch>
            <a:fillRect/>
          </a:stretch>
        </p:blipFill>
        <p:spPr>
          <a:xfrm>
            <a:off x="6420445" y="4656415"/>
            <a:ext cx="234791" cy="293608"/>
          </a:xfrm>
          <a:prstGeom prst="rect">
            <a:avLst/>
          </a:prstGeom>
        </p:spPr>
      </p:pic>
      <p:sp>
        <p:nvSpPr>
          <p:cNvPr id="12" name="Text 7"/>
          <p:cNvSpPr/>
          <p:nvPr/>
        </p:nvSpPr>
        <p:spPr>
          <a:xfrm>
            <a:off x="6276856" y="5238155"/>
            <a:ext cx="2174796" cy="271820"/>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Proposed Solution</a:t>
            </a:r>
            <a:endParaRPr lang="en-US" sz="1700" dirty="0"/>
          </a:p>
        </p:txBody>
      </p:sp>
      <p:sp>
        <p:nvSpPr>
          <p:cNvPr id="13" name="Text 8"/>
          <p:cNvSpPr/>
          <p:nvPr/>
        </p:nvSpPr>
        <p:spPr>
          <a:xfrm>
            <a:off x="6276856" y="5614273"/>
            <a:ext cx="7563088" cy="1112996"/>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Medizap offers a comprehensive digital solution designed to streamline the management of medicines and associated carts. It provides an intuitive platform for efficient inventory control, accurate order processing, and enhanced operational transparency within healthcare settings.</a:t>
            </a:r>
            <a:endParaRPr lang="en-US" sz="1350" dirty="0"/>
          </a:p>
        </p:txBody>
      </p:sp>
      <p:sp>
        <p:nvSpPr>
          <p:cNvPr id="14" name="Text 9"/>
          <p:cNvSpPr/>
          <p:nvPr/>
        </p:nvSpPr>
        <p:spPr>
          <a:xfrm>
            <a:off x="6095286" y="7104578"/>
            <a:ext cx="7926229" cy="556498"/>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This system aims to simplify complex workflows, reduce operational costs, and ultimately improve the reliability of medicine availability for healthcare providers and patients.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2221" y="535424"/>
            <a:ext cx="6603325" cy="555665"/>
          </a:xfrm>
          <a:prstGeom prst="rect">
            <a:avLst/>
          </a:prstGeom>
          <a:noFill/>
          <a:ln/>
        </p:spPr>
        <p:txBody>
          <a:bodyPr wrap="none" lIns="0" tIns="0" rIns="0" bIns="0" rtlCol="0" anchor="t"/>
          <a:lstStyle/>
          <a:p>
            <a:pPr algn="l" indent="0" marL="0">
              <a:lnSpc>
                <a:spcPts val="4350"/>
              </a:lnSpc>
              <a:buNone/>
            </a:pPr>
            <a:r>
              <a:rPr lang="en-US" sz="3500" b="1" dirty="0">
                <a:solidFill>
                  <a:srgbClr val="000000"/>
                </a:solidFill>
                <a:latin typeface="Inter Bold" pitchFamily="34" charset="0"/>
                <a:ea typeface="Inter Bold" pitchFamily="34" charset="-122"/>
                <a:cs typeface="Inter Bold" pitchFamily="34" charset="-120"/>
              </a:rPr>
              <a:t>Project Objectives: Core Goals</a:t>
            </a:r>
            <a:endParaRPr lang="en-US" sz="3500" dirty="0"/>
          </a:p>
        </p:txBody>
      </p:sp>
      <p:sp>
        <p:nvSpPr>
          <p:cNvPr id="4" name="Shape 1"/>
          <p:cNvSpPr/>
          <p:nvPr/>
        </p:nvSpPr>
        <p:spPr>
          <a:xfrm>
            <a:off x="799981" y="1624489"/>
            <a:ext cx="177760" cy="1041797"/>
          </a:xfrm>
          <a:prstGeom prst="roundRect">
            <a:avLst>
              <a:gd name="adj" fmla="val 42012"/>
            </a:avLst>
          </a:prstGeom>
          <a:solidFill>
            <a:srgbClr val="DADBF1"/>
          </a:solidFill>
          <a:ln w="7620">
            <a:solidFill>
              <a:srgbClr val="C0C1D7"/>
            </a:solidFill>
            <a:prstDash val="solid"/>
          </a:ln>
        </p:spPr>
      </p:sp>
      <p:sp>
        <p:nvSpPr>
          <p:cNvPr id="5" name="Shape 2"/>
          <p:cNvSpPr/>
          <p:nvPr/>
        </p:nvSpPr>
        <p:spPr>
          <a:xfrm>
            <a:off x="622221" y="1507808"/>
            <a:ext cx="533400" cy="533400"/>
          </a:xfrm>
          <a:prstGeom prst="roundRect">
            <a:avLst>
              <a:gd name="adj" fmla="val 85714"/>
            </a:avLst>
          </a:prstGeom>
          <a:solidFill>
            <a:srgbClr val="DADBF1"/>
          </a:solidFill>
          <a:ln w="7620">
            <a:solidFill>
              <a:srgbClr val="C0C1D7"/>
            </a:solidFill>
            <a:prstDash val="solid"/>
          </a:ln>
        </p:spPr>
      </p:sp>
      <p:pic>
        <p:nvPicPr>
          <p:cNvPr id="6" name="Image 1" descr="preencoded.png">    </p:cNvPr>
          <p:cNvPicPr>
            <a:picLocks noChangeAspect="1"/>
          </p:cNvPicPr>
          <p:nvPr/>
        </p:nvPicPr>
        <p:blipFill>
          <a:blip r:embed="rId2"/>
          <a:stretch>
            <a:fillRect/>
          </a:stretch>
        </p:blipFill>
        <p:spPr>
          <a:xfrm>
            <a:off x="755571" y="1607820"/>
            <a:ext cx="266700" cy="333375"/>
          </a:xfrm>
          <a:prstGeom prst="rect">
            <a:avLst/>
          </a:prstGeom>
        </p:spPr>
      </p:pic>
      <p:sp>
        <p:nvSpPr>
          <p:cNvPr id="7" name="Text 3"/>
          <p:cNvSpPr/>
          <p:nvPr/>
        </p:nvSpPr>
        <p:spPr>
          <a:xfrm>
            <a:off x="1333381" y="1535549"/>
            <a:ext cx="2222540" cy="277773"/>
          </a:xfrm>
          <a:prstGeom prst="rect">
            <a:avLst/>
          </a:prstGeom>
          <a:noFill/>
          <a:ln/>
        </p:spPr>
        <p:txBody>
          <a:bodyPr wrap="none" lIns="0" tIns="0" rIns="0" bIns="0" rtlCol="0" anchor="t"/>
          <a:lstStyle/>
          <a:p>
            <a:pPr algn="l" indent="0" marL="0">
              <a:lnSpc>
                <a:spcPts val="2150"/>
              </a:lnSpc>
              <a:buNone/>
            </a:pPr>
            <a:r>
              <a:rPr lang="en-US" sz="1750" b="1" dirty="0">
                <a:solidFill>
                  <a:srgbClr val="272525"/>
                </a:solidFill>
                <a:latin typeface="Inter Bold" pitchFamily="34" charset="0"/>
                <a:ea typeface="Inter Bold" pitchFamily="34" charset="-122"/>
                <a:cs typeface="Inter Bold" pitchFamily="34" charset="-120"/>
              </a:rPr>
              <a:t>Enhance Efficiency</a:t>
            </a:r>
            <a:endParaRPr lang="en-US" sz="1750" dirty="0"/>
          </a:p>
        </p:txBody>
      </p:sp>
      <p:sp>
        <p:nvSpPr>
          <p:cNvPr id="8" name="Text 4"/>
          <p:cNvSpPr/>
          <p:nvPr/>
        </p:nvSpPr>
        <p:spPr>
          <a:xfrm>
            <a:off x="1333381" y="1920002"/>
            <a:ext cx="7188398" cy="568643"/>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To automate and optimize the process of tracking medicine inventory and managing shopping carts, minimizing manual intervention and reducing errors.</a:t>
            </a:r>
            <a:endParaRPr lang="en-US" sz="1400" dirty="0"/>
          </a:p>
        </p:txBody>
      </p:sp>
      <p:sp>
        <p:nvSpPr>
          <p:cNvPr id="9" name="Shape 5"/>
          <p:cNvSpPr/>
          <p:nvPr/>
        </p:nvSpPr>
        <p:spPr>
          <a:xfrm>
            <a:off x="1066681" y="3110865"/>
            <a:ext cx="177760" cy="1041797"/>
          </a:xfrm>
          <a:prstGeom prst="roundRect">
            <a:avLst>
              <a:gd name="adj" fmla="val 42012"/>
            </a:avLst>
          </a:prstGeom>
          <a:solidFill>
            <a:srgbClr val="DADBF1"/>
          </a:solidFill>
          <a:ln w="7620">
            <a:solidFill>
              <a:srgbClr val="C0C1D7"/>
            </a:solidFill>
            <a:prstDash val="solid"/>
          </a:ln>
        </p:spPr>
      </p:sp>
      <p:sp>
        <p:nvSpPr>
          <p:cNvPr id="10" name="Shape 6"/>
          <p:cNvSpPr/>
          <p:nvPr/>
        </p:nvSpPr>
        <p:spPr>
          <a:xfrm>
            <a:off x="888921" y="2994184"/>
            <a:ext cx="533400" cy="533400"/>
          </a:xfrm>
          <a:prstGeom prst="roundRect">
            <a:avLst>
              <a:gd name="adj" fmla="val 85714"/>
            </a:avLst>
          </a:prstGeom>
          <a:solidFill>
            <a:srgbClr val="DADBF1"/>
          </a:solidFill>
          <a:ln w="7620">
            <a:solidFill>
              <a:srgbClr val="C0C1D7"/>
            </a:solidFill>
            <a:prstDash val="solid"/>
          </a:ln>
        </p:spPr>
      </p:sp>
      <p:pic>
        <p:nvPicPr>
          <p:cNvPr id="11" name="Image 2" descr="preencoded.png">    </p:cNvPr>
          <p:cNvPicPr>
            <a:picLocks noChangeAspect="1"/>
          </p:cNvPicPr>
          <p:nvPr/>
        </p:nvPicPr>
        <p:blipFill>
          <a:blip r:embed="rId3"/>
          <a:stretch>
            <a:fillRect/>
          </a:stretch>
        </p:blipFill>
        <p:spPr>
          <a:xfrm>
            <a:off x="1022271" y="3094196"/>
            <a:ext cx="266700" cy="333375"/>
          </a:xfrm>
          <a:prstGeom prst="rect">
            <a:avLst/>
          </a:prstGeom>
        </p:spPr>
      </p:pic>
      <p:sp>
        <p:nvSpPr>
          <p:cNvPr id="12" name="Text 7"/>
          <p:cNvSpPr/>
          <p:nvPr/>
        </p:nvSpPr>
        <p:spPr>
          <a:xfrm>
            <a:off x="1600081" y="3021925"/>
            <a:ext cx="2396966" cy="277773"/>
          </a:xfrm>
          <a:prstGeom prst="rect">
            <a:avLst/>
          </a:prstGeom>
          <a:noFill/>
          <a:ln/>
        </p:spPr>
        <p:txBody>
          <a:bodyPr wrap="none" lIns="0" tIns="0" rIns="0" bIns="0" rtlCol="0" anchor="t"/>
          <a:lstStyle/>
          <a:p>
            <a:pPr algn="l" indent="0" marL="0">
              <a:lnSpc>
                <a:spcPts val="2150"/>
              </a:lnSpc>
              <a:buNone/>
            </a:pPr>
            <a:r>
              <a:rPr lang="en-US" sz="1750" b="1" dirty="0">
                <a:solidFill>
                  <a:srgbClr val="272525"/>
                </a:solidFill>
                <a:latin typeface="Inter Bold" pitchFamily="34" charset="0"/>
                <a:ea typeface="Inter Bold" pitchFamily="34" charset="-122"/>
                <a:cs typeface="Inter Bold" pitchFamily="34" charset="-120"/>
              </a:rPr>
              <a:t>Ensure Data Accuracy</a:t>
            </a:r>
            <a:endParaRPr lang="en-US" sz="1750" dirty="0"/>
          </a:p>
        </p:txBody>
      </p:sp>
      <p:sp>
        <p:nvSpPr>
          <p:cNvPr id="13" name="Text 8"/>
          <p:cNvSpPr/>
          <p:nvPr/>
        </p:nvSpPr>
        <p:spPr>
          <a:xfrm>
            <a:off x="1600081" y="3406378"/>
            <a:ext cx="6921698" cy="568643"/>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To maintain precise, real-time data on medicine stock levels and transaction histories, supporting informed decision-making and preventing discrepancies.</a:t>
            </a:r>
            <a:endParaRPr lang="en-US" sz="1400" dirty="0"/>
          </a:p>
        </p:txBody>
      </p:sp>
      <p:sp>
        <p:nvSpPr>
          <p:cNvPr id="14" name="Shape 9"/>
          <p:cNvSpPr/>
          <p:nvPr/>
        </p:nvSpPr>
        <p:spPr>
          <a:xfrm>
            <a:off x="1333381" y="4597241"/>
            <a:ext cx="177760" cy="1326118"/>
          </a:xfrm>
          <a:prstGeom prst="roundRect">
            <a:avLst>
              <a:gd name="adj" fmla="val 42012"/>
            </a:avLst>
          </a:prstGeom>
          <a:solidFill>
            <a:srgbClr val="DADBF1"/>
          </a:solidFill>
          <a:ln w="7620">
            <a:solidFill>
              <a:srgbClr val="C0C1D7"/>
            </a:solidFill>
            <a:prstDash val="solid"/>
          </a:ln>
        </p:spPr>
      </p:sp>
      <p:sp>
        <p:nvSpPr>
          <p:cNvPr id="15" name="Shape 10"/>
          <p:cNvSpPr/>
          <p:nvPr/>
        </p:nvSpPr>
        <p:spPr>
          <a:xfrm>
            <a:off x="1155621" y="4480560"/>
            <a:ext cx="533400" cy="533400"/>
          </a:xfrm>
          <a:prstGeom prst="roundRect">
            <a:avLst>
              <a:gd name="adj" fmla="val 85714"/>
            </a:avLst>
          </a:prstGeom>
          <a:solidFill>
            <a:srgbClr val="DADBF1"/>
          </a:solidFill>
          <a:ln w="7620">
            <a:solidFill>
              <a:srgbClr val="C0C1D7"/>
            </a:solidFill>
            <a:prstDash val="solid"/>
          </a:ln>
        </p:spPr>
      </p:sp>
      <p:pic>
        <p:nvPicPr>
          <p:cNvPr id="16" name="Image 3" descr="preencoded.png">    </p:cNvPr>
          <p:cNvPicPr>
            <a:picLocks noChangeAspect="1"/>
          </p:cNvPicPr>
          <p:nvPr/>
        </p:nvPicPr>
        <p:blipFill>
          <a:blip r:embed="rId4"/>
          <a:stretch>
            <a:fillRect/>
          </a:stretch>
        </p:blipFill>
        <p:spPr>
          <a:xfrm>
            <a:off x="1288971" y="4580573"/>
            <a:ext cx="266700" cy="333375"/>
          </a:xfrm>
          <a:prstGeom prst="rect">
            <a:avLst/>
          </a:prstGeom>
        </p:spPr>
      </p:pic>
      <p:sp>
        <p:nvSpPr>
          <p:cNvPr id="17" name="Text 11"/>
          <p:cNvSpPr/>
          <p:nvPr/>
        </p:nvSpPr>
        <p:spPr>
          <a:xfrm>
            <a:off x="1866781" y="4508302"/>
            <a:ext cx="2720816" cy="277773"/>
          </a:xfrm>
          <a:prstGeom prst="rect">
            <a:avLst/>
          </a:prstGeom>
          <a:noFill/>
          <a:ln/>
        </p:spPr>
        <p:txBody>
          <a:bodyPr wrap="none" lIns="0" tIns="0" rIns="0" bIns="0" rtlCol="0" anchor="t"/>
          <a:lstStyle/>
          <a:p>
            <a:pPr algn="l" indent="0" marL="0">
              <a:lnSpc>
                <a:spcPts val="2150"/>
              </a:lnSpc>
              <a:buNone/>
            </a:pPr>
            <a:r>
              <a:rPr lang="en-US" sz="1750" b="1" dirty="0">
                <a:solidFill>
                  <a:srgbClr val="272525"/>
                </a:solidFill>
                <a:latin typeface="Inter Bold" pitchFamily="34" charset="0"/>
                <a:ea typeface="Inter Bold" pitchFamily="34" charset="-122"/>
                <a:cs typeface="Inter Bold" pitchFamily="34" charset="-120"/>
              </a:rPr>
              <a:t>Improve User Experience</a:t>
            </a:r>
            <a:endParaRPr lang="en-US" sz="1750" dirty="0"/>
          </a:p>
        </p:txBody>
      </p:sp>
      <p:sp>
        <p:nvSpPr>
          <p:cNvPr id="18" name="Text 12"/>
          <p:cNvSpPr/>
          <p:nvPr/>
        </p:nvSpPr>
        <p:spPr>
          <a:xfrm>
            <a:off x="1866781" y="4892754"/>
            <a:ext cx="6654998" cy="852964"/>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To deliver a user-friendly and intuitive interface for both medicine administration and cart management, making the system accessible and easy to operate.</a:t>
            </a:r>
            <a:endParaRPr lang="en-US" sz="1400" dirty="0"/>
          </a:p>
        </p:txBody>
      </p:sp>
      <p:sp>
        <p:nvSpPr>
          <p:cNvPr id="19" name="Shape 13"/>
          <p:cNvSpPr/>
          <p:nvPr/>
        </p:nvSpPr>
        <p:spPr>
          <a:xfrm>
            <a:off x="1600081" y="6367939"/>
            <a:ext cx="177760" cy="1326118"/>
          </a:xfrm>
          <a:prstGeom prst="roundRect">
            <a:avLst>
              <a:gd name="adj" fmla="val 42012"/>
            </a:avLst>
          </a:prstGeom>
          <a:solidFill>
            <a:srgbClr val="DADBF1"/>
          </a:solidFill>
          <a:ln w="7620">
            <a:solidFill>
              <a:srgbClr val="C0C1D7"/>
            </a:solidFill>
            <a:prstDash val="solid"/>
          </a:ln>
        </p:spPr>
      </p:sp>
      <p:sp>
        <p:nvSpPr>
          <p:cNvPr id="20" name="Shape 14"/>
          <p:cNvSpPr/>
          <p:nvPr/>
        </p:nvSpPr>
        <p:spPr>
          <a:xfrm>
            <a:off x="1422321" y="6251258"/>
            <a:ext cx="533400" cy="533400"/>
          </a:xfrm>
          <a:prstGeom prst="roundRect">
            <a:avLst>
              <a:gd name="adj" fmla="val 85714"/>
            </a:avLst>
          </a:prstGeom>
          <a:solidFill>
            <a:srgbClr val="DADBF1"/>
          </a:solidFill>
          <a:ln w="7620">
            <a:solidFill>
              <a:srgbClr val="C0C1D7"/>
            </a:solidFill>
            <a:prstDash val="solid"/>
          </a:ln>
        </p:spPr>
      </p:sp>
      <p:pic>
        <p:nvPicPr>
          <p:cNvPr id="21" name="Image 4" descr="preencoded.png">    </p:cNvPr>
          <p:cNvPicPr>
            <a:picLocks noChangeAspect="1"/>
          </p:cNvPicPr>
          <p:nvPr/>
        </p:nvPicPr>
        <p:blipFill>
          <a:blip r:embed="rId5"/>
          <a:stretch>
            <a:fillRect/>
          </a:stretch>
        </p:blipFill>
        <p:spPr>
          <a:xfrm>
            <a:off x="1555671" y="6351270"/>
            <a:ext cx="266700" cy="333375"/>
          </a:xfrm>
          <a:prstGeom prst="rect">
            <a:avLst/>
          </a:prstGeom>
        </p:spPr>
      </p:pic>
      <p:sp>
        <p:nvSpPr>
          <p:cNvPr id="22" name="Text 15"/>
          <p:cNvSpPr/>
          <p:nvPr/>
        </p:nvSpPr>
        <p:spPr>
          <a:xfrm>
            <a:off x="2133481" y="6278999"/>
            <a:ext cx="2939653" cy="277773"/>
          </a:xfrm>
          <a:prstGeom prst="rect">
            <a:avLst/>
          </a:prstGeom>
          <a:noFill/>
          <a:ln/>
        </p:spPr>
        <p:txBody>
          <a:bodyPr wrap="none" lIns="0" tIns="0" rIns="0" bIns="0" rtlCol="0" anchor="t"/>
          <a:lstStyle/>
          <a:p>
            <a:pPr algn="l" indent="0" marL="0">
              <a:lnSpc>
                <a:spcPts val="2150"/>
              </a:lnSpc>
              <a:buNone/>
            </a:pPr>
            <a:r>
              <a:rPr lang="en-US" sz="1750" b="1" dirty="0">
                <a:solidFill>
                  <a:srgbClr val="272525"/>
                </a:solidFill>
                <a:latin typeface="Inter Bold" pitchFamily="34" charset="0"/>
                <a:ea typeface="Inter Bold" pitchFamily="34" charset="-122"/>
                <a:cs typeface="Inter Bold" pitchFamily="34" charset="-120"/>
              </a:rPr>
              <a:t>Build Scalable Architecture</a:t>
            </a:r>
            <a:endParaRPr lang="en-US" sz="1750" dirty="0"/>
          </a:p>
        </p:txBody>
      </p:sp>
      <p:sp>
        <p:nvSpPr>
          <p:cNvPr id="23" name="Text 16"/>
          <p:cNvSpPr/>
          <p:nvPr/>
        </p:nvSpPr>
        <p:spPr>
          <a:xfrm>
            <a:off x="2133481" y="6663452"/>
            <a:ext cx="6388298" cy="852964"/>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To develop a robust and scalable system architecture capable of handling increasing data volumes and future feature expansions without compromising performance.</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8502" y="535067"/>
            <a:ext cx="6101120" cy="555427"/>
          </a:xfrm>
          <a:prstGeom prst="rect">
            <a:avLst/>
          </a:prstGeom>
          <a:noFill/>
          <a:ln/>
        </p:spPr>
        <p:txBody>
          <a:bodyPr wrap="none" lIns="0" tIns="0" rIns="0" bIns="0" rtlCol="0" anchor="t"/>
          <a:lstStyle/>
          <a:p>
            <a:pPr algn="l" indent="0" marL="0">
              <a:lnSpc>
                <a:spcPts val="4350"/>
              </a:lnSpc>
              <a:buNone/>
            </a:pPr>
            <a:r>
              <a:rPr lang="en-US" sz="3450" b="1" dirty="0">
                <a:solidFill>
                  <a:srgbClr val="000000"/>
                </a:solidFill>
                <a:latin typeface="Inter Bold" pitchFamily="34" charset="0"/>
                <a:ea typeface="Inter Bold" pitchFamily="34" charset="-122"/>
                <a:cs typeface="Inter Bold" pitchFamily="34" charset="-120"/>
              </a:rPr>
              <a:t>Key Technologies Employed</a:t>
            </a:r>
            <a:endParaRPr lang="en-US" sz="3450" dirty="0"/>
          </a:p>
        </p:txBody>
      </p:sp>
      <p:pic>
        <p:nvPicPr>
          <p:cNvPr id="4" name="Image 1" descr="preencoded.png">    </p:cNvPr>
          <p:cNvPicPr>
            <a:picLocks noChangeAspect="1"/>
          </p:cNvPicPr>
          <p:nvPr/>
        </p:nvPicPr>
        <p:blipFill>
          <a:blip r:embed="rId2"/>
          <a:stretch>
            <a:fillRect/>
          </a:stretch>
        </p:blipFill>
        <p:spPr>
          <a:xfrm>
            <a:off x="6108502" y="1357074"/>
            <a:ext cx="444341" cy="444341"/>
          </a:xfrm>
          <a:prstGeom prst="rect">
            <a:avLst/>
          </a:prstGeom>
        </p:spPr>
      </p:pic>
      <p:sp>
        <p:nvSpPr>
          <p:cNvPr id="5" name="Text 1"/>
          <p:cNvSpPr/>
          <p:nvPr/>
        </p:nvSpPr>
        <p:spPr>
          <a:xfrm>
            <a:off x="6108502" y="2023586"/>
            <a:ext cx="2221706" cy="277654"/>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Spring Boot</a:t>
            </a:r>
            <a:endParaRPr lang="en-US" sz="1700" dirty="0"/>
          </a:p>
        </p:txBody>
      </p:sp>
      <p:sp>
        <p:nvSpPr>
          <p:cNvPr id="6" name="Text 2"/>
          <p:cNvSpPr/>
          <p:nvPr/>
        </p:nvSpPr>
        <p:spPr>
          <a:xfrm>
            <a:off x="6108502" y="2407801"/>
            <a:ext cx="7899797" cy="568643"/>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Chosen for its rapid application development capabilities, robust ecosystem, and simplified configuration, forming the backbone of our backend services.</a:t>
            </a:r>
            <a:endParaRPr lang="en-US" sz="1350" dirty="0"/>
          </a:p>
        </p:txBody>
      </p:sp>
      <p:pic>
        <p:nvPicPr>
          <p:cNvPr id="7" name="Image 2" descr="preencoded.png">    </p:cNvPr>
          <p:cNvPicPr>
            <a:picLocks noChangeAspect="1"/>
          </p:cNvPicPr>
          <p:nvPr/>
        </p:nvPicPr>
        <p:blipFill>
          <a:blip r:embed="rId3"/>
          <a:stretch>
            <a:fillRect/>
          </a:stretch>
        </p:blipFill>
        <p:spPr>
          <a:xfrm>
            <a:off x="6108502" y="3331845"/>
            <a:ext cx="444341" cy="444341"/>
          </a:xfrm>
          <a:prstGeom prst="rect">
            <a:avLst/>
          </a:prstGeom>
        </p:spPr>
      </p:pic>
      <p:sp>
        <p:nvSpPr>
          <p:cNvPr id="8" name="Text 3"/>
          <p:cNvSpPr/>
          <p:nvPr/>
        </p:nvSpPr>
        <p:spPr>
          <a:xfrm>
            <a:off x="6108502" y="3998357"/>
            <a:ext cx="2221706" cy="277654"/>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React</a:t>
            </a:r>
            <a:endParaRPr lang="en-US" sz="1700" dirty="0"/>
          </a:p>
        </p:txBody>
      </p:sp>
      <p:sp>
        <p:nvSpPr>
          <p:cNvPr id="9" name="Text 4"/>
          <p:cNvSpPr/>
          <p:nvPr/>
        </p:nvSpPr>
        <p:spPr>
          <a:xfrm>
            <a:off x="6108502" y="4382572"/>
            <a:ext cx="7899797" cy="568643"/>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Utilized for building dynamic and responsive user interfaces, offering a component-based architecture for efficient frontend development and state management.</a:t>
            </a:r>
            <a:endParaRPr lang="en-US" sz="1350" dirty="0"/>
          </a:p>
        </p:txBody>
      </p:sp>
      <p:pic>
        <p:nvPicPr>
          <p:cNvPr id="10" name="Image 3" descr="preencoded.png">    </p:cNvPr>
          <p:cNvPicPr>
            <a:picLocks noChangeAspect="1"/>
          </p:cNvPicPr>
          <p:nvPr/>
        </p:nvPicPr>
        <p:blipFill>
          <a:blip r:embed="rId4"/>
          <a:stretch>
            <a:fillRect/>
          </a:stretch>
        </p:blipFill>
        <p:spPr>
          <a:xfrm>
            <a:off x="6108502" y="5306616"/>
            <a:ext cx="444341" cy="444341"/>
          </a:xfrm>
          <a:prstGeom prst="rect">
            <a:avLst/>
          </a:prstGeom>
        </p:spPr>
      </p:pic>
      <p:sp>
        <p:nvSpPr>
          <p:cNvPr id="11" name="Text 5"/>
          <p:cNvSpPr/>
          <p:nvPr/>
        </p:nvSpPr>
        <p:spPr>
          <a:xfrm>
            <a:off x="6108502" y="5973128"/>
            <a:ext cx="2221706" cy="277654"/>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PostgreSQL</a:t>
            </a:r>
            <a:endParaRPr lang="en-US" sz="1700" dirty="0"/>
          </a:p>
        </p:txBody>
      </p:sp>
      <p:sp>
        <p:nvSpPr>
          <p:cNvPr id="12" name="Text 6"/>
          <p:cNvSpPr/>
          <p:nvPr/>
        </p:nvSpPr>
        <p:spPr>
          <a:xfrm>
            <a:off x="6108502" y="6357342"/>
            <a:ext cx="7899797" cy="568643"/>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Selected as the primary database for its reliability, advanced features, and strong support for complex data operations, ensuring data integrity and scalability.</a:t>
            </a:r>
            <a:endParaRPr lang="en-US" sz="1350" dirty="0"/>
          </a:p>
        </p:txBody>
      </p:sp>
      <p:sp>
        <p:nvSpPr>
          <p:cNvPr id="13" name="Text 7"/>
          <p:cNvSpPr/>
          <p:nvPr/>
        </p:nvSpPr>
        <p:spPr>
          <a:xfrm>
            <a:off x="6108502" y="7125891"/>
            <a:ext cx="7899797" cy="568643"/>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This combination provides a powerful, modern stack for developing a highly performant and maintainable application.</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0557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System Architecture Overview</a:t>
            </a:r>
            <a:endParaRPr lang="en-US" sz="4450" dirty="0"/>
          </a:p>
        </p:txBody>
      </p:sp>
      <p:sp>
        <p:nvSpPr>
          <p:cNvPr id="4" name="Text 1"/>
          <p:cNvSpPr/>
          <p:nvPr/>
        </p:nvSpPr>
        <p:spPr>
          <a:xfrm>
            <a:off x="6280190" y="256329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Medizap system employs a clear separation of concerns, dividing the application into distinct layers to ensure modularity, scalability, and ease of maintenance.</a:t>
            </a:r>
            <a:endParaRPr lang="en-US" sz="1750" dirty="0"/>
          </a:p>
        </p:txBody>
      </p:sp>
      <p:pic>
        <p:nvPicPr>
          <p:cNvPr id="5" name="Image 1" descr="preencoded.png">    </p:cNvPr>
          <p:cNvPicPr>
            <a:picLocks noChangeAspect="1"/>
          </p:cNvPicPr>
          <p:nvPr/>
        </p:nvPicPr>
        <p:blipFill>
          <a:blip r:embed="rId2"/>
          <a:stretch>
            <a:fillRect/>
          </a:stretch>
        </p:blipFill>
        <p:spPr>
          <a:xfrm>
            <a:off x="6280190" y="3907155"/>
            <a:ext cx="7556421" cy="2172891"/>
          </a:xfrm>
          <a:prstGeom prst="rect">
            <a:avLst/>
          </a:prstGeom>
        </p:spPr>
      </p:pic>
      <p:sp>
        <p:nvSpPr>
          <p:cNvPr id="6" name="Text 2"/>
          <p:cNvSpPr/>
          <p:nvPr/>
        </p:nvSpPr>
        <p:spPr>
          <a:xfrm>
            <a:off x="6880457" y="4063459"/>
            <a:ext cx="1636298" cy="215051"/>
          </a:xfrm>
          <a:prstGeom prst="rect">
            <a:avLst/>
          </a:prstGeom>
          <a:noFill/>
          <a:ln/>
        </p:spPr>
        <p:txBody>
          <a:bodyPr wrap="none" lIns="0" tIns="0" rIns="0" bIns="0" rtlCol="0" anchor="t"/>
          <a:lstStyle/>
          <a:p>
            <a:pPr algn="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Frontend</a:t>
            </a:r>
            <a:endParaRPr lang="en-US" sz="1350" dirty="0"/>
          </a:p>
        </p:txBody>
      </p:sp>
      <p:sp>
        <p:nvSpPr>
          <p:cNvPr id="7" name="Text 3"/>
          <p:cNvSpPr/>
          <p:nvPr/>
        </p:nvSpPr>
        <p:spPr>
          <a:xfrm>
            <a:off x="6880457" y="4339680"/>
            <a:ext cx="1636298" cy="344081"/>
          </a:xfrm>
          <a:prstGeom prst="rect">
            <a:avLst/>
          </a:prstGeom>
          <a:noFill/>
          <a:ln/>
        </p:spPr>
        <p:txBody>
          <a:bodyPr wrap="square" lIns="0" tIns="0" rIns="0" bIns="0" rtlCol="0" anchor="t"/>
          <a:lstStyle/>
          <a:p>
            <a:pPr algn="r" indent="0" marL="0">
              <a:lnSpc>
                <a:spcPts val="1350"/>
              </a:lnSpc>
              <a:buNone/>
            </a:pPr>
            <a:r>
              <a:rPr lang="en-US" sz="1050" dirty="0">
                <a:solidFill>
                  <a:srgbClr val="272525"/>
                </a:solidFill>
                <a:latin typeface="Inter" pitchFamily="34" charset="0"/>
                <a:ea typeface="Inter" pitchFamily="34" charset="-122"/>
                <a:cs typeface="Inter" pitchFamily="34" charset="-120"/>
              </a:rPr>
              <a:t>User interface for interactions</a:t>
            </a:r>
            <a:endParaRPr lang="en-US" sz="1050" dirty="0"/>
          </a:p>
        </p:txBody>
      </p:sp>
      <p:sp>
        <p:nvSpPr>
          <p:cNvPr id="8" name="Text 4"/>
          <p:cNvSpPr/>
          <p:nvPr/>
        </p:nvSpPr>
        <p:spPr>
          <a:xfrm>
            <a:off x="12020410" y="4661778"/>
            <a:ext cx="1636297" cy="215051"/>
          </a:xfrm>
          <a:prstGeom prst="rect">
            <a:avLst/>
          </a:prstGeom>
          <a:noFill/>
          <a:ln/>
        </p:spPr>
        <p:txBody>
          <a:bodyPr wrap="none" lIns="0" tIns="0" rIns="0" bIns="0" rtlCol="0" anchor="t"/>
          <a:lstStyle/>
          <a:p>
            <a:pPr algn="l"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Backend</a:t>
            </a:r>
            <a:endParaRPr lang="en-US" sz="1350" dirty="0"/>
          </a:p>
        </p:txBody>
      </p:sp>
      <p:sp>
        <p:nvSpPr>
          <p:cNvPr id="9" name="Text 5"/>
          <p:cNvSpPr/>
          <p:nvPr/>
        </p:nvSpPr>
        <p:spPr>
          <a:xfrm>
            <a:off x="12020410" y="4937999"/>
            <a:ext cx="1636297" cy="172041"/>
          </a:xfrm>
          <a:prstGeom prst="rect">
            <a:avLst/>
          </a:prstGeom>
          <a:noFill/>
          <a:ln/>
        </p:spPr>
        <p:txBody>
          <a:bodyPr wrap="none" lIns="0" tIns="0" rIns="0" bIns="0" rtlCol="0" anchor="t"/>
          <a:lstStyle/>
          <a:p>
            <a:pPr algn="l" indent="0" marL="0">
              <a:lnSpc>
                <a:spcPts val="1350"/>
              </a:lnSpc>
              <a:buNone/>
            </a:pPr>
            <a:r>
              <a:rPr lang="en-US" sz="1050" dirty="0">
                <a:solidFill>
                  <a:srgbClr val="272525"/>
                </a:solidFill>
                <a:latin typeface="Inter" pitchFamily="34" charset="0"/>
                <a:ea typeface="Inter" pitchFamily="34" charset="-122"/>
                <a:cs typeface="Inter" pitchFamily="34" charset="-120"/>
              </a:rPr>
              <a:t>Business logic and APIs</a:t>
            </a:r>
            <a:endParaRPr lang="en-US" sz="1050" dirty="0"/>
          </a:p>
        </p:txBody>
      </p:sp>
      <p:sp>
        <p:nvSpPr>
          <p:cNvPr id="10" name="Text 6"/>
          <p:cNvSpPr/>
          <p:nvPr/>
        </p:nvSpPr>
        <p:spPr>
          <a:xfrm>
            <a:off x="6459913" y="5164519"/>
            <a:ext cx="1636298" cy="215051"/>
          </a:xfrm>
          <a:prstGeom prst="rect">
            <a:avLst/>
          </a:prstGeom>
          <a:noFill/>
          <a:ln/>
        </p:spPr>
        <p:txBody>
          <a:bodyPr wrap="none" lIns="0" tIns="0" rIns="0" bIns="0" rtlCol="0" anchor="t"/>
          <a:lstStyle/>
          <a:p>
            <a:pPr algn="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Database</a:t>
            </a:r>
            <a:endParaRPr lang="en-US" sz="1350" dirty="0"/>
          </a:p>
        </p:txBody>
      </p:sp>
      <p:sp>
        <p:nvSpPr>
          <p:cNvPr id="11" name="Text 7"/>
          <p:cNvSpPr/>
          <p:nvPr/>
        </p:nvSpPr>
        <p:spPr>
          <a:xfrm>
            <a:off x="6459913" y="5440740"/>
            <a:ext cx="1636298" cy="344081"/>
          </a:xfrm>
          <a:prstGeom prst="rect">
            <a:avLst/>
          </a:prstGeom>
          <a:noFill/>
          <a:ln/>
        </p:spPr>
        <p:txBody>
          <a:bodyPr wrap="square" lIns="0" tIns="0" rIns="0" bIns="0" rtlCol="0" anchor="t"/>
          <a:lstStyle/>
          <a:p>
            <a:pPr algn="r" indent="0" marL="0">
              <a:lnSpc>
                <a:spcPts val="1350"/>
              </a:lnSpc>
              <a:buNone/>
            </a:pPr>
            <a:r>
              <a:rPr lang="en-US" sz="1050" dirty="0">
                <a:solidFill>
                  <a:srgbClr val="272525"/>
                </a:solidFill>
                <a:latin typeface="Inter" pitchFamily="34" charset="0"/>
                <a:ea typeface="Inter" pitchFamily="34" charset="-122"/>
                <a:cs typeface="Inter" pitchFamily="34" charset="-120"/>
              </a:rPr>
              <a:t>Persistent storage of records</a:t>
            </a:r>
            <a:endParaRPr lang="en-US" sz="1050" dirty="0"/>
          </a:p>
        </p:txBody>
      </p:sp>
      <p:sp>
        <p:nvSpPr>
          <p:cNvPr id="12" name="Text 8"/>
          <p:cNvSpPr/>
          <p:nvPr/>
        </p:nvSpPr>
        <p:spPr>
          <a:xfrm>
            <a:off x="6280190" y="633519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architectural design facilitates independent development and deployment of each component, ensuring a resilient and adaptable system.</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2076" y="565666"/>
            <a:ext cx="7852648" cy="1153001"/>
          </a:xfrm>
          <a:prstGeom prst="rect">
            <a:avLst/>
          </a:prstGeom>
          <a:noFill/>
          <a:ln/>
        </p:spPr>
        <p:txBody>
          <a:bodyPr wrap="square" lIns="0" tIns="0" rIns="0" bIns="0" rtlCol="0" anchor="t"/>
          <a:lstStyle/>
          <a:p>
            <a:pPr algn="l" indent="0" marL="0">
              <a:lnSpc>
                <a:spcPts val="4500"/>
              </a:lnSpc>
              <a:buNone/>
            </a:pPr>
            <a:r>
              <a:rPr lang="en-US" sz="3600" b="1" dirty="0">
                <a:solidFill>
                  <a:srgbClr val="000000"/>
                </a:solidFill>
                <a:latin typeface="Inter Bold" pitchFamily="34" charset="0"/>
                <a:ea typeface="Inter Bold" pitchFamily="34" charset="-122"/>
                <a:cs typeface="Inter Bold" pitchFamily="34" charset="-120"/>
              </a:rPr>
              <a:t>Backend Implementation: Core Logic</a:t>
            </a:r>
            <a:endParaRPr lang="en-US" sz="3600" dirty="0"/>
          </a:p>
        </p:txBody>
      </p:sp>
      <p:sp>
        <p:nvSpPr>
          <p:cNvPr id="4" name="Text 1"/>
          <p:cNvSpPr/>
          <p:nvPr/>
        </p:nvSpPr>
        <p:spPr>
          <a:xfrm>
            <a:off x="6132076" y="1995368"/>
            <a:ext cx="7852648" cy="590074"/>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The backend, powered by Spring Boot, handles all business logic, data persistence, and API endpoints, serving as the central hub for Medizap's operations.</a:t>
            </a:r>
            <a:endParaRPr lang="en-US" sz="1450" dirty="0"/>
          </a:p>
        </p:txBody>
      </p:sp>
      <p:pic>
        <p:nvPicPr>
          <p:cNvPr id="5" name="Image 1" descr="preencoded.png">    </p:cNvPr>
          <p:cNvPicPr>
            <a:picLocks noChangeAspect="1"/>
          </p:cNvPicPr>
          <p:nvPr/>
        </p:nvPicPr>
        <p:blipFill>
          <a:blip r:embed="rId2"/>
          <a:stretch>
            <a:fillRect/>
          </a:stretch>
        </p:blipFill>
        <p:spPr>
          <a:xfrm>
            <a:off x="6132076" y="2792968"/>
            <a:ext cx="922377" cy="1357789"/>
          </a:xfrm>
          <a:prstGeom prst="rect">
            <a:avLst/>
          </a:prstGeom>
        </p:spPr>
      </p:pic>
      <p:sp>
        <p:nvSpPr>
          <p:cNvPr id="6" name="Text 2"/>
          <p:cNvSpPr/>
          <p:nvPr/>
        </p:nvSpPr>
        <p:spPr>
          <a:xfrm>
            <a:off x="7238881" y="2977396"/>
            <a:ext cx="2306003" cy="288250"/>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MedicineController</a:t>
            </a:r>
            <a:endParaRPr lang="en-US" sz="1800" dirty="0"/>
          </a:p>
        </p:txBody>
      </p:sp>
      <p:sp>
        <p:nvSpPr>
          <p:cNvPr id="7" name="Text 3"/>
          <p:cNvSpPr/>
          <p:nvPr/>
        </p:nvSpPr>
        <p:spPr>
          <a:xfrm>
            <a:off x="7238881" y="3376255"/>
            <a:ext cx="6745843" cy="590074"/>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Manages all operations related to medicine entities, including retrieval, addition, update, and deletion of medicine records.</a:t>
            </a:r>
            <a:endParaRPr lang="en-US" sz="1450" dirty="0"/>
          </a:p>
        </p:txBody>
      </p:sp>
      <p:pic>
        <p:nvPicPr>
          <p:cNvPr id="8" name="Image 2" descr="preencoded.png">    </p:cNvPr>
          <p:cNvPicPr>
            <a:picLocks noChangeAspect="1"/>
          </p:cNvPicPr>
          <p:nvPr/>
        </p:nvPicPr>
        <p:blipFill>
          <a:blip r:embed="rId3"/>
          <a:stretch>
            <a:fillRect/>
          </a:stretch>
        </p:blipFill>
        <p:spPr>
          <a:xfrm>
            <a:off x="6132076" y="4150757"/>
            <a:ext cx="922377" cy="1357789"/>
          </a:xfrm>
          <a:prstGeom prst="rect">
            <a:avLst/>
          </a:prstGeom>
        </p:spPr>
      </p:pic>
      <p:sp>
        <p:nvSpPr>
          <p:cNvPr id="9" name="Text 4"/>
          <p:cNvSpPr/>
          <p:nvPr/>
        </p:nvSpPr>
        <p:spPr>
          <a:xfrm>
            <a:off x="7238881" y="4335185"/>
            <a:ext cx="2306003" cy="288250"/>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CartController</a:t>
            </a:r>
            <a:endParaRPr lang="en-US" sz="1800" dirty="0"/>
          </a:p>
        </p:txBody>
      </p:sp>
      <p:sp>
        <p:nvSpPr>
          <p:cNvPr id="10" name="Text 5"/>
          <p:cNvSpPr/>
          <p:nvPr/>
        </p:nvSpPr>
        <p:spPr>
          <a:xfrm>
            <a:off x="7238881" y="4734044"/>
            <a:ext cx="6745843" cy="590074"/>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Facilitates cart-specific functionalities, enabling users to add, update, and remove items from their virtual shopping cart.</a:t>
            </a:r>
            <a:endParaRPr lang="en-US" sz="1450" dirty="0"/>
          </a:p>
        </p:txBody>
      </p:sp>
      <p:pic>
        <p:nvPicPr>
          <p:cNvPr id="11" name="Image 3" descr="preencoded.png">    </p:cNvPr>
          <p:cNvPicPr>
            <a:picLocks noChangeAspect="1"/>
          </p:cNvPicPr>
          <p:nvPr/>
        </p:nvPicPr>
        <p:blipFill>
          <a:blip r:embed="rId4"/>
          <a:stretch>
            <a:fillRect/>
          </a:stretch>
        </p:blipFill>
        <p:spPr>
          <a:xfrm>
            <a:off x="6132076" y="5508546"/>
            <a:ext cx="922377" cy="1357789"/>
          </a:xfrm>
          <a:prstGeom prst="rect">
            <a:avLst/>
          </a:prstGeom>
        </p:spPr>
      </p:pic>
      <p:sp>
        <p:nvSpPr>
          <p:cNvPr id="12" name="Text 6"/>
          <p:cNvSpPr/>
          <p:nvPr/>
        </p:nvSpPr>
        <p:spPr>
          <a:xfrm>
            <a:off x="7238881" y="5692973"/>
            <a:ext cx="2306003" cy="288250"/>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REST APIs</a:t>
            </a:r>
            <a:endParaRPr lang="en-US" sz="1800" dirty="0"/>
          </a:p>
        </p:txBody>
      </p:sp>
      <p:sp>
        <p:nvSpPr>
          <p:cNvPr id="13" name="Text 7"/>
          <p:cNvSpPr/>
          <p:nvPr/>
        </p:nvSpPr>
        <p:spPr>
          <a:xfrm>
            <a:off x="7238881" y="6091833"/>
            <a:ext cx="6745843" cy="590074"/>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Provides standardized interfaces for frontend communication, ensuring secure and efficient data exchange between client and server.</a:t>
            </a:r>
            <a:endParaRPr lang="en-US" sz="1450" dirty="0"/>
          </a:p>
        </p:txBody>
      </p:sp>
      <p:sp>
        <p:nvSpPr>
          <p:cNvPr id="14" name="Text 8"/>
          <p:cNvSpPr/>
          <p:nvPr/>
        </p:nvSpPr>
        <p:spPr>
          <a:xfrm>
            <a:off x="6132076" y="7073860"/>
            <a:ext cx="7852648" cy="590074"/>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These controllers expose a comprehensive set of RESTful APIs, enabling seamless interaction with the frontend application.</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95538" y="389334"/>
            <a:ext cx="7006947" cy="442436"/>
          </a:xfrm>
          <a:prstGeom prst="rect">
            <a:avLst/>
          </a:prstGeom>
          <a:noFill/>
          <a:ln/>
        </p:spPr>
        <p:txBody>
          <a:bodyPr wrap="none" lIns="0" tIns="0" rIns="0" bIns="0" rtlCol="0" anchor="t"/>
          <a:lstStyle/>
          <a:p>
            <a:pPr algn="l" indent="0" marL="0">
              <a:lnSpc>
                <a:spcPts val="3450"/>
              </a:lnSpc>
              <a:buNone/>
            </a:pPr>
            <a:r>
              <a:rPr lang="en-US" sz="2750" b="1" dirty="0">
                <a:solidFill>
                  <a:srgbClr val="000000"/>
                </a:solidFill>
                <a:latin typeface="Inter Bold" pitchFamily="34" charset="0"/>
                <a:ea typeface="Inter Bold" pitchFamily="34" charset="-122"/>
                <a:cs typeface="Inter Bold" pitchFamily="34" charset="-120"/>
              </a:rPr>
              <a:t>Frontend Implementation: User Interface</a:t>
            </a:r>
            <a:endParaRPr lang="en-US" sz="2750" dirty="0"/>
          </a:p>
        </p:txBody>
      </p:sp>
      <p:sp>
        <p:nvSpPr>
          <p:cNvPr id="3" name="Text 1"/>
          <p:cNvSpPr/>
          <p:nvPr/>
        </p:nvSpPr>
        <p:spPr>
          <a:xfrm>
            <a:off x="495538" y="1114901"/>
            <a:ext cx="13639324" cy="226457"/>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Inter" pitchFamily="34" charset="0"/>
                <a:ea typeface="Inter" pitchFamily="34" charset="-122"/>
                <a:cs typeface="Inter" pitchFamily="34" charset="-120"/>
              </a:rPr>
              <a:t>Developed with React, the frontend delivers a dynamic and intuitive user experience, allowing users to interact effortlessly with the Medizap system.</a:t>
            </a:r>
            <a:endParaRPr lang="en-US" sz="1100" dirty="0"/>
          </a:p>
        </p:txBody>
      </p:sp>
      <p:sp>
        <p:nvSpPr>
          <p:cNvPr id="4" name="Text 2"/>
          <p:cNvSpPr/>
          <p:nvPr/>
        </p:nvSpPr>
        <p:spPr>
          <a:xfrm>
            <a:off x="495538" y="1642110"/>
            <a:ext cx="1769864" cy="221218"/>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Inter Bold" pitchFamily="34" charset="0"/>
                <a:ea typeface="Inter Bold" pitchFamily="34" charset="-122"/>
                <a:cs typeface="Inter Bold" pitchFamily="34" charset="-120"/>
              </a:rPr>
              <a:t>Cart.tsx</a:t>
            </a:r>
            <a:endParaRPr lang="en-US" sz="1350" dirty="0"/>
          </a:p>
        </p:txBody>
      </p:sp>
      <p:sp>
        <p:nvSpPr>
          <p:cNvPr id="5" name="Text 3"/>
          <p:cNvSpPr/>
          <p:nvPr/>
        </p:nvSpPr>
        <p:spPr>
          <a:xfrm>
            <a:off x="495538" y="2004893"/>
            <a:ext cx="4269581" cy="679371"/>
          </a:xfrm>
          <a:prstGeom prst="rect">
            <a:avLst/>
          </a:prstGeom>
          <a:noFill/>
          <a:ln/>
        </p:spPr>
        <p:txBody>
          <a:bodyPr wrap="square" lIns="0" tIns="0" rIns="0" bIns="0" rtlCol="0" anchor="t"/>
          <a:lstStyle/>
          <a:p>
            <a:pPr algn="l" indent="0" marL="0">
              <a:lnSpc>
                <a:spcPts val="1750"/>
              </a:lnSpc>
              <a:buNone/>
            </a:pPr>
            <a:r>
              <a:rPr lang="en-US" sz="1100" dirty="0">
                <a:solidFill>
                  <a:srgbClr val="272525"/>
                </a:solidFill>
                <a:latin typeface="Inter" pitchFamily="34" charset="0"/>
                <a:ea typeface="Inter" pitchFamily="34" charset="-122"/>
                <a:cs typeface="Inter" pitchFamily="34" charset="-120"/>
              </a:rPr>
              <a:t>Renders the user's shopping cart, displaying selected medicines and quantities, with options to adjust or remove items.</a:t>
            </a:r>
            <a:endParaRPr lang="en-US" sz="1100" dirty="0"/>
          </a:p>
        </p:txBody>
      </p:sp>
      <p:pic>
        <p:nvPicPr>
          <p:cNvPr id="6" name="Image 0" descr="preencoded.png">    </p:cNvPr>
          <p:cNvPicPr>
            <a:picLocks noChangeAspect="1"/>
          </p:cNvPicPr>
          <p:nvPr/>
        </p:nvPicPr>
        <p:blipFill>
          <a:blip r:embed="rId1"/>
          <a:stretch>
            <a:fillRect/>
          </a:stretch>
        </p:blipFill>
        <p:spPr>
          <a:xfrm>
            <a:off x="495538" y="2843451"/>
            <a:ext cx="4269581" cy="4269581"/>
          </a:xfrm>
          <a:prstGeom prst="rect">
            <a:avLst/>
          </a:prstGeom>
        </p:spPr>
      </p:pic>
      <p:sp>
        <p:nvSpPr>
          <p:cNvPr id="7" name="Text 4"/>
          <p:cNvSpPr/>
          <p:nvPr/>
        </p:nvSpPr>
        <p:spPr>
          <a:xfrm>
            <a:off x="5118021" y="1642110"/>
            <a:ext cx="1769864" cy="221218"/>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Inter Bold" pitchFamily="34" charset="0"/>
                <a:ea typeface="Inter Bold" pitchFamily="34" charset="-122"/>
                <a:cs typeface="Inter Bold" pitchFamily="34" charset="-120"/>
              </a:rPr>
              <a:t>Medicines.tsx</a:t>
            </a:r>
            <a:endParaRPr lang="en-US" sz="1350" dirty="0"/>
          </a:p>
        </p:txBody>
      </p:sp>
      <p:sp>
        <p:nvSpPr>
          <p:cNvPr id="8" name="Text 5"/>
          <p:cNvSpPr/>
          <p:nvPr/>
        </p:nvSpPr>
        <p:spPr>
          <a:xfrm>
            <a:off x="5118021" y="2004893"/>
            <a:ext cx="4269581" cy="452914"/>
          </a:xfrm>
          <a:prstGeom prst="rect">
            <a:avLst/>
          </a:prstGeom>
          <a:noFill/>
          <a:ln/>
        </p:spPr>
        <p:txBody>
          <a:bodyPr wrap="square" lIns="0" tIns="0" rIns="0" bIns="0" rtlCol="0" anchor="t"/>
          <a:lstStyle/>
          <a:p>
            <a:pPr algn="l" indent="0" marL="0">
              <a:lnSpc>
                <a:spcPts val="1750"/>
              </a:lnSpc>
              <a:buNone/>
            </a:pPr>
            <a:r>
              <a:rPr lang="en-US" sz="1100" dirty="0">
                <a:solidFill>
                  <a:srgbClr val="272525"/>
                </a:solidFill>
                <a:latin typeface="Inter" pitchFamily="34" charset="0"/>
                <a:ea typeface="Inter" pitchFamily="34" charset="-122"/>
                <a:cs typeface="Inter" pitchFamily="34" charset="-120"/>
              </a:rPr>
              <a:t>Presents a comprehensive list of available medicines, featuring search, filtering, and options to add items to the cart.</a:t>
            </a:r>
            <a:endParaRPr lang="en-US" sz="1100" dirty="0"/>
          </a:p>
        </p:txBody>
      </p:sp>
      <p:pic>
        <p:nvPicPr>
          <p:cNvPr id="9" name="Image 1" descr="preencoded.png">    </p:cNvPr>
          <p:cNvPicPr>
            <a:picLocks noChangeAspect="1"/>
          </p:cNvPicPr>
          <p:nvPr/>
        </p:nvPicPr>
        <p:blipFill>
          <a:blip r:embed="rId2"/>
          <a:stretch>
            <a:fillRect/>
          </a:stretch>
        </p:blipFill>
        <p:spPr>
          <a:xfrm>
            <a:off x="5118021" y="2616994"/>
            <a:ext cx="4269581" cy="4269581"/>
          </a:xfrm>
          <a:prstGeom prst="rect">
            <a:avLst/>
          </a:prstGeom>
        </p:spPr>
      </p:pic>
      <p:sp>
        <p:nvSpPr>
          <p:cNvPr id="10" name="Text 6"/>
          <p:cNvSpPr/>
          <p:nvPr/>
        </p:nvSpPr>
        <p:spPr>
          <a:xfrm>
            <a:off x="9740503" y="1642110"/>
            <a:ext cx="2669143" cy="221218"/>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Inter Bold" pitchFamily="34" charset="0"/>
                <a:ea typeface="Inter Bold" pitchFamily="34" charset="-122"/>
                <a:cs typeface="Inter Bold" pitchFamily="34" charset="-120"/>
              </a:rPr>
              <a:t>NotFound.tsx &amp; services/api.ts</a:t>
            </a:r>
            <a:endParaRPr lang="en-US" sz="1350" dirty="0"/>
          </a:p>
        </p:txBody>
      </p:sp>
      <p:sp>
        <p:nvSpPr>
          <p:cNvPr id="11" name="Text 7"/>
          <p:cNvSpPr/>
          <p:nvPr/>
        </p:nvSpPr>
        <p:spPr>
          <a:xfrm>
            <a:off x="9740503" y="2004893"/>
            <a:ext cx="4409480" cy="1358741"/>
          </a:xfrm>
          <a:prstGeom prst="rect">
            <a:avLst/>
          </a:prstGeom>
          <a:noFill/>
          <a:ln/>
        </p:spPr>
        <p:txBody>
          <a:bodyPr wrap="square" lIns="0" tIns="0" rIns="0" bIns="0" rtlCol="0" anchor="t"/>
          <a:lstStyle/>
          <a:p>
            <a:pPr algn="l" indent="0" marL="0">
              <a:lnSpc>
                <a:spcPts val="1750"/>
              </a:lnSpc>
              <a:buNone/>
            </a:pPr>
            <a:r>
              <a:rPr lang="en-US" sz="1100" b="1" dirty="0">
                <a:solidFill>
                  <a:srgbClr val="272525"/>
                </a:solidFill>
                <a:latin typeface="Inter" pitchFamily="34" charset="0"/>
                <a:ea typeface="Inter" pitchFamily="34" charset="-122"/>
                <a:cs typeface="Inter" pitchFamily="34" charset="-120"/>
              </a:rPr>
              <a:t>NotFound.tsx:</a:t>
            </a:r>
            <a:pPr algn="l" indent="0" marL="0">
              <a:lnSpc>
                <a:spcPts val="1750"/>
              </a:lnSpc>
              <a:buNone/>
            </a:pPr>
            <a:r>
              <a:rPr lang="en-US" sz="1100" dirty="0">
                <a:solidFill>
                  <a:srgbClr val="272525"/>
                </a:solidFill>
                <a:latin typeface="Inter" pitchFamily="34" charset="0"/>
                <a:ea typeface="Inter" pitchFamily="34" charset="-122"/>
                <a:cs typeface="Inter" pitchFamily="34" charset="-120"/>
              </a:rPr>
              <a:t> A dedicated component for handling and displaying 404 errors, enhancing user navigation experience. </a:t>
            </a:r>
            <a:pPr algn="l" indent="0" marL="0">
              <a:lnSpc>
                <a:spcPts val="1750"/>
              </a:lnSpc>
              <a:buNone/>
            </a:pPr>
            <a:r>
              <a:rPr lang="en-US" sz="1100" b="1" dirty="0">
                <a:solidFill>
                  <a:srgbClr val="272525"/>
                </a:solidFill>
                <a:latin typeface="Inter" pitchFamily="34" charset="0"/>
                <a:ea typeface="Inter" pitchFamily="34" charset="-122"/>
                <a:cs typeface="Inter" pitchFamily="34" charset="-120"/>
              </a:rPr>
              <a:t>services/api.ts:</a:t>
            </a:r>
            <a:pPr algn="l" indent="0" marL="0">
              <a:lnSpc>
                <a:spcPts val="1750"/>
              </a:lnSpc>
              <a:buNone/>
            </a:pPr>
            <a:r>
              <a:rPr lang="en-US" sz="1100" dirty="0">
                <a:solidFill>
                  <a:srgbClr val="272525"/>
                </a:solidFill>
                <a:latin typeface="Inter" pitchFamily="34" charset="0"/>
                <a:ea typeface="Inter" pitchFamily="34" charset="-122"/>
                <a:cs typeface="Inter" pitchFamily="34" charset="-120"/>
              </a:rPr>
              <a:t> Manages all API calls to the backend, centralizing data fetching logic and ensuring consistent interaction patterns.</a:t>
            </a:r>
            <a:endParaRPr lang="en-US" sz="1100" dirty="0"/>
          </a:p>
        </p:txBody>
      </p:sp>
      <p:pic>
        <p:nvPicPr>
          <p:cNvPr id="12" name="Image 2" descr="preencoded.png">    </p:cNvPr>
          <p:cNvPicPr>
            <a:picLocks noChangeAspect="1"/>
          </p:cNvPicPr>
          <p:nvPr/>
        </p:nvPicPr>
        <p:blipFill>
          <a:blip r:embed="rId3"/>
          <a:stretch>
            <a:fillRect/>
          </a:stretch>
        </p:blipFill>
        <p:spPr>
          <a:xfrm>
            <a:off x="9740503" y="3522821"/>
            <a:ext cx="4409480" cy="4409480"/>
          </a:xfrm>
          <a:prstGeom prst="rect">
            <a:avLst/>
          </a:prstGeom>
        </p:spPr>
      </p:pic>
      <p:sp>
        <p:nvSpPr>
          <p:cNvPr id="13" name="Text 8"/>
          <p:cNvSpPr/>
          <p:nvPr/>
        </p:nvSpPr>
        <p:spPr>
          <a:xfrm>
            <a:off x="495538" y="8250674"/>
            <a:ext cx="13639324" cy="226457"/>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Inter" pitchFamily="34" charset="0"/>
                <a:ea typeface="Inter" pitchFamily="34" charset="-122"/>
                <a:cs typeface="Inter" pitchFamily="34" charset="-120"/>
              </a:rPr>
              <a:t>Each component is designed to be modular and reusable, contributing to a clean and maintainable codebase.</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577"/>
          </a:xfrm>
          <a:prstGeom prst="rect">
            <a:avLst/>
          </a:prstGeom>
        </p:spPr>
      </p:pic>
      <p:sp>
        <p:nvSpPr>
          <p:cNvPr id="3" name="Text 0"/>
          <p:cNvSpPr/>
          <p:nvPr/>
        </p:nvSpPr>
        <p:spPr>
          <a:xfrm>
            <a:off x="680085" y="534352"/>
            <a:ext cx="7783830" cy="1214676"/>
          </a:xfrm>
          <a:prstGeom prst="rect">
            <a:avLst/>
          </a:prstGeom>
          <a:noFill/>
          <a:ln/>
        </p:spPr>
        <p:txBody>
          <a:bodyPr wrap="square" lIns="0" tIns="0" rIns="0" bIns="0" rtlCol="0" anchor="t"/>
          <a:lstStyle/>
          <a:p>
            <a:pPr algn="l" indent="0" marL="0">
              <a:lnSpc>
                <a:spcPts val="4750"/>
              </a:lnSpc>
              <a:buNone/>
            </a:pPr>
            <a:r>
              <a:rPr lang="en-US" sz="3800" b="1" dirty="0">
                <a:solidFill>
                  <a:srgbClr val="000000"/>
                </a:solidFill>
                <a:latin typeface="Inter Bold" pitchFamily="34" charset="0"/>
                <a:ea typeface="Inter Bold" pitchFamily="34" charset="-122"/>
                <a:cs typeface="Inter Bold" pitchFamily="34" charset="-120"/>
              </a:rPr>
              <a:t>Core Features: Empowering Users</a:t>
            </a:r>
            <a:endParaRPr lang="en-US" sz="3800" dirty="0"/>
          </a:p>
        </p:txBody>
      </p:sp>
      <p:sp>
        <p:nvSpPr>
          <p:cNvPr id="4" name="Shape 1"/>
          <p:cNvSpPr/>
          <p:nvPr/>
        </p:nvSpPr>
        <p:spPr>
          <a:xfrm>
            <a:off x="680085" y="2040493"/>
            <a:ext cx="7783830" cy="1476256"/>
          </a:xfrm>
          <a:prstGeom prst="roundRect">
            <a:avLst>
              <a:gd name="adj" fmla="val 5529"/>
            </a:avLst>
          </a:prstGeom>
          <a:solidFill>
            <a:srgbClr val="FFFFFF"/>
          </a:solidFill>
          <a:ln w="22860">
            <a:solidFill>
              <a:srgbClr val="C0C1D7"/>
            </a:solidFill>
            <a:prstDash val="solid"/>
          </a:ln>
        </p:spPr>
      </p:sp>
      <p:sp>
        <p:nvSpPr>
          <p:cNvPr id="5" name="Shape 2"/>
          <p:cNvSpPr/>
          <p:nvPr/>
        </p:nvSpPr>
        <p:spPr>
          <a:xfrm>
            <a:off x="702945" y="2063353"/>
            <a:ext cx="777359" cy="1430536"/>
          </a:xfrm>
          <a:prstGeom prst="roundRect">
            <a:avLst>
              <a:gd name="adj" fmla="val 6971"/>
            </a:avLst>
          </a:prstGeom>
          <a:solidFill>
            <a:srgbClr val="DADBF1"/>
          </a:solidFill>
          <a:ln/>
        </p:spPr>
      </p:sp>
      <p:pic>
        <p:nvPicPr>
          <p:cNvPr id="6" name="Image 1" descr="preencoded.png">    </p:cNvPr>
          <p:cNvPicPr>
            <a:picLocks noChangeAspect="1"/>
          </p:cNvPicPr>
          <p:nvPr/>
        </p:nvPicPr>
        <p:blipFill>
          <a:blip r:embed="rId2"/>
          <a:stretch>
            <a:fillRect/>
          </a:stretch>
        </p:blipFill>
        <p:spPr>
          <a:xfrm>
            <a:off x="942023" y="2596396"/>
            <a:ext cx="291465" cy="364331"/>
          </a:xfrm>
          <a:prstGeom prst="rect">
            <a:avLst/>
          </a:prstGeom>
        </p:spPr>
      </p:pic>
      <p:sp>
        <p:nvSpPr>
          <p:cNvPr id="7" name="Text 3"/>
          <p:cNvSpPr/>
          <p:nvPr/>
        </p:nvSpPr>
        <p:spPr>
          <a:xfrm>
            <a:off x="1674614" y="2257663"/>
            <a:ext cx="2429232" cy="303609"/>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Inter Bold" pitchFamily="34" charset="0"/>
                <a:ea typeface="Inter Bold" pitchFamily="34" charset="-122"/>
                <a:cs typeface="Inter Bold" pitchFamily="34" charset="-120"/>
              </a:rPr>
              <a:t>Search Medicines</a:t>
            </a:r>
            <a:endParaRPr lang="en-US" sz="1900" dirty="0"/>
          </a:p>
        </p:txBody>
      </p:sp>
      <p:sp>
        <p:nvSpPr>
          <p:cNvPr id="8" name="Text 4"/>
          <p:cNvSpPr/>
          <p:nvPr/>
        </p:nvSpPr>
        <p:spPr>
          <a:xfrm>
            <a:off x="1674614" y="2677835"/>
            <a:ext cx="6766441" cy="621744"/>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Users can quickly find specific medicines using advanced search functionalities, filtering by name, category, or availability.</a:t>
            </a:r>
            <a:endParaRPr lang="en-US" sz="1500" dirty="0"/>
          </a:p>
        </p:txBody>
      </p:sp>
      <p:sp>
        <p:nvSpPr>
          <p:cNvPr id="9" name="Shape 5"/>
          <p:cNvSpPr/>
          <p:nvPr/>
        </p:nvSpPr>
        <p:spPr>
          <a:xfrm>
            <a:off x="680085" y="3711059"/>
            <a:ext cx="7783830" cy="1476256"/>
          </a:xfrm>
          <a:prstGeom prst="roundRect">
            <a:avLst>
              <a:gd name="adj" fmla="val 5529"/>
            </a:avLst>
          </a:prstGeom>
          <a:solidFill>
            <a:srgbClr val="FFFFFF"/>
          </a:solidFill>
          <a:ln w="22860">
            <a:solidFill>
              <a:srgbClr val="C0C1D7"/>
            </a:solidFill>
            <a:prstDash val="solid"/>
          </a:ln>
        </p:spPr>
      </p:sp>
      <p:sp>
        <p:nvSpPr>
          <p:cNvPr id="10" name="Shape 6"/>
          <p:cNvSpPr/>
          <p:nvPr/>
        </p:nvSpPr>
        <p:spPr>
          <a:xfrm>
            <a:off x="702945" y="3733919"/>
            <a:ext cx="777359" cy="1430536"/>
          </a:xfrm>
          <a:prstGeom prst="roundRect">
            <a:avLst>
              <a:gd name="adj" fmla="val 6971"/>
            </a:avLst>
          </a:prstGeom>
          <a:solidFill>
            <a:srgbClr val="DADBF1"/>
          </a:solidFill>
          <a:ln/>
        </p:spPr>
      </p:sp>
      <p:pic>
        <p:nvPicPr>
          <p:cNvPr id="11" name="Image 2" descr="preencoded.png">    </p:cNvPr>
          <p:cNvPicPr>
            <a:picLocks noChangeAspect="1"/>
          </p:cNvPicPr>
          <p:nvPr/>
        </p:nvPicPr>
        <p:blipFill>
          <a:blip r:embed="rId3"/>
          <a:stretch>
            <a:fillRect/>
          </a:stretch>
        </p:blipFill>
        <p:spPr>
          <a:xfrm>
            <a:off x="942023" y="4266962"/>
            <a:ext cx="291465" cy="364331"/>
          </a:xfrm>
          <a:prstGeom prst="rect">
            <a:avLst/>
          </a:prstGeom>
        </p:spPr>
      </p:pic>
      <p:sp>
        <p:nvSpPr>
          <p:cNvPr id="12" name="Text 7"/>
          <p:cNvSpPr/>
          <p:nvPr/>
        </p:nvSpPr>
        <p:spPr>
          <a:xfrm>
            <a:off x="1674614" y="3928229"/>
            <a:ext cx="2859524" cy="303609"/>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Inter Bold" pitchFamily="34" charset="0"/>
                <a:ea typeface="Inter Bold" pitchFamily="34" charset="-122"/>
                <a:cs typeface="Inter Bold" pitchFamily="34" charset="-120"/>
              </a:rPr>
              <a:t>Add/Update/Delete Cart</a:t>
            </a:r>
            <a:endParaRPr lang="en-US" sz="1900" dirty="0"/>
          </a:p>
        </p:txBody>
      </p:sp>
      <p:sp>
        <p:nvSpPr>
          <p:cNvPr id="13" name="Text 8"/>
          <p:cNvSpPr/>
          <p:nvPr/>
        </p:nvSpPr>
        <p:spPr>
          <a:xfrm>
            <a:off x="1674614" y="4348401"/>
            <a:ext cx="6766441" cy="621744"/>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Seamless management of cart contents, allowing users to add new items, modify quantities, or remove medicines effortlessly.</a:t>
            </a:r>
            <a:endParaRPr lang="en-US" sz="1500" dirty="0"/>
          </a:p>
        </p:txBody>
      </p:sp>
      <p:sp>
        <p:nvSpPr>
          <p:cNvPr id="14" name="Shape 9"/>
          <p:cNvSpPr/>
          <p:nvPr/>
        </p:nvSpPr>
        <p:spPr>
          <a:xfrm>
            <a:off x="680085" y="5381625"/>
            <a:ext cx="7783830" cy="1476256"/>
          </a:xfrm>
          <a:prstGeom prst="roundRect">
            <a:avLst>
              <a:gd name="adj" fmla="val 5529"/>
            </a:avLst>
          </a:prstGeom>
          <a:solidFill>
            <a:srgbClr val="FFFFFF"/>
          </a:solidFill>
          <a:ln w="22860">
            <a:solidFill>
              <a:srgbClr val="C0C1D7"/>
            </a:solidFill>
            <a:prstDash val="solid"/>
          </a:ln>
        </p:spPr>
      </p:sp>
      <p:sp>
        <p:nvSpPr>
          <p:cNvPr id="15" name="Shape 10"/>
          <p:cNvSpPr/>
          <p:nvPr/>
        </p:nvSpPr>
        <p:spPr>
          <a:xfrm>
            <a:off x="702945" y="5404485"/>
            <a:ext cx="777359" cy="1430536"/>
          </a:xfrm>
          <a:prstGeom prst="roundRect">
            <a:avLst>
              <a:gd name="adj" fmla="val 6971"/>
            </a:avLst>
          </a:prstGeom>
          <a:solidFill>
            <a:srgbClr val="DADBF1"/>
          </a:solidFill>
          <a:ln/>
        </p:spPr>
      </p:sp>
      <p:pic>
        <p:nvPicPr>
          <p:cNvPr id="16" name="Image 3" descr="preencoded.png">    </p:cNvPr>
          <p:cNvPicPr>
            <a:picLocks noChangeAspect="1"/>
          </p:cNvPicPr>
          <p:nvPr/>
        </p:nvPicPr>
        <p:blipFill>
          <a:blip r:embed="rId4"/>
          <a:stretch>
            <a:fillRect/>
          </a:stretch>
        </p:blipFill>
        <p:spPr>
          <a:xfrm>
            <a:off x="942023" y="5937528"/>
            <a:ext cx="291465" cy="364331"/>
          </a:xfrm>
          <a:prstGeom prst="rect">
            <a:avLst/>
          </a:prstGeom>
        </p:spPr>
      </p:pic>
      <p:sp>
        <p:nvSpPr>
          <p:cNvPr id="17" name="Text 11"/>
          <p:cNvSpPr/>
          <p:nvPr/>
        </p:nvSpPr>
        <p:spPr>
          <a:xfrm>
            <a:off x="1674614" y="5598795"/>
            <a:ext cx="3502819" cy="303609"/>
          </a:xfrm>
          <a:prstGeom prst="rect">
            <a:avLst/>
          </a:prstGeom>
          <a:noFill/>
          <a:ln/>
        </p:spPr>
        <p:txBody>
          <a:bodyPr wrap="none" lIns="0" tIns="0" rIns="0" bIns="0" rtlCol="0" anchor="t"/>
          <a:lstStyle/>
          <a:p>
            <a:pPr algn="l" indent="0" marL="0">
              <a:lnSpc>
                <a:spcPts val="2350"/>
              </a:lnSpc>
              <a:buNone/>
            </a:pPr>
            <a:r>
              <a:rPr lang="en-US" sz="1900" b="1" dirty="0">
                <a:solidFill>
                  <a:srgbClr val="272525"/>
                </a:solidFill>
                <a:latin typeface="Inter Bold" pitchFamily="34" charset="0"/>
                <a:ea typeface="Inter Bold" pitchFamily="34" charset="-122"/>
                <a:cs typeface="Inter Bold" pitchFamily="34" charset="-120"/>
              </a:rPr>
              <a:t>Real-time Stock Management</a:t>
            </a:r>
            <a:endParaRPr lang="en-US" sz="1900" dirty="0"/>
          </a:p>
        </p:txBody>
      </p:sp>
      <p:sp>
        <p:nvSpPr>
          <p:cNvPr id="18" name="Text 12"/>
          <p:cNvSpPr/>
          <p:nvPr/>
        </p:nvSpPr>
        <p:spPr>
          <a:xfrm>
            <a:off x="1674614" y="6018967"/>
            <a:ext cx="6766441" cy="621744"/>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Provides up-to-the-minute updates on medicine inventory, ensuring accurate stock levels and preventing overselling.</a:t>
            </a:r>
            <a:endParaRPr lang="en-US" sz="1500" dirty="0"/>
          </a:p>
        </p:txBody>
      </p:sp>
      <p:sp>
        <p:nvSpPr>
          <p:cNvPr id="19" name="Text 13"/>
          <p:cNvSpPr/>
          <p:nvPr/>
        </p:nvSpPr>
        <p:spPr>
          <a:xfrm>
            <a:off x="680085" y="7076480"/>
            <a:ext cx="7783830" cy="621744"/>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These features collectively enhance operational efficiency and user satisfaction within the Medizap system.</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14338" y="325517"/>
            <a:ext cx="4945737" cy="369927"/>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Inter Bold" pitchFamily="34" charset="0"/>
                <a:ea typeface="Inter Bold" pitchFamily="34" charset="-122"/>
                <a:cs typeface="Inter Bold" pitchFamily="34" charset="-120"/>
              </a:rPr>
              <a:t>Database Foundation: PostgreSQL</a:t>
            </a:r>
            <a:endParaRPr lang="en-US" sz="2300" dirty="0"/>
          </a:p>
        </p:txBody>
      </p:sp>
      <p:sp>
        <p:nvSpPr>
          <p:cNvPr id="3" name="Text 1"/>
          <p:cNvSpPr/>
          <p:nvPr/>
        </p:nvSpPr>
        <p:spPr>
          <a:xfrm>
            <a:off x="414338" y="932140"/>
            <a:ext cx="13801725" cy="18930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PostgreSQL was strategically chosen as the database solution for Medizap due to its robust capabilities and open-source nature.</a:t>
            </a:r>
            <a:endParaRPr lang="en-US" sz="900" dirty="0"/>
          </a:p>
        </p:txBody>
      </p:sp>
      <p:sp>
        <p:nvSpPr>
          <p:cNvPr id="4" name="Text 2"/>
          <p:cNvSpPr/>
          <p:nvPr/>
        </p:nvSpPr>
        <p:spPr>
          <a:xfrm>
            <a:off x="591860" y="1387673"/>
            <a:ext cx="6578918" cy="567928"/>
          </a:xfrm>
          <a:prstGeom prst="rect">
            <a:avLst/>
          </a:prstGeom>
          <a:noFill/>
          <a:ln/>
        </p:spPr>
        <p:txBody>
          <a:bodyPr wrap="squar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PostgreSQL provides advanced features like JSONB support, ensuring flexibility for evolving data structures, and strong transactional integrity for reliable data management. Its active community and extensibility were also key factors.</a:t>
            </a:r>
            <a:endParaRPr lang="en-US" sz="900" dirty="0"/>
          </a:p>
        </p:txBody>
      </p:sp>
      <p:sp>
        <p:nvSpPr>
          <p:cNvPr id="5" name="Shape 3"/>
          <p:cNvSpPr/>
          <p:nvPr/>
        </p:nvSpPr>
        <p:spPr>
          <a:xfrm>
            <a:off x="414338" y="1387673"/>
            <a:ext cx="15240" cy="567928"/>
          </a:xfrm>
          <a:prstGeom prst="rect">
            <a:avLst/>
          </a:prstGeom>
          <a:solidFill>
            <a:srgbClr val="4950BC"/>
          </a:solidFill>
          <a:ln/>
        </p:spPr>
      </p:sp>
      <p:pic>
        <p:nvPicPr>
          <p:cNvPr id="6" name="Image 0" descr="preencoded.png">    </p:cNvPr>
          <p:cNvPicPr>
            <a:picLocks noChangeAspect="1"/>
          </p:cNvPicPr>
          <p:nvPr/>
        </p:nvPicPr>
        <p:blipFill>
          <a:blip r:embed="rId1"/>
          <a:stretch>
            <a:fillRect/>
          </a:stretch>
        </p:blipFill>
        <p:spPr>
          <a:xfrm>
            <a:off x="414338" y="2088713"/>
            <a:ext cx="6756440" cy="6756440"/>
          </a:xfrm>
          <a:prstGeom prst="rect">
            <a:avLst/>
          </a:prstGeom>
        </p:spPr>
      </p:pic>
      <p:sp>
        <p:nvSpPr>
          <p:cNvPr id="7" name="Text 4"/>
          <p:cNvSpPr/>
          <p:nvPr/>
        </p:nvSpPr>
        <p:spPr>
          <a:xfrm>
            <a:off x="7467243" y="1372910"/>
            <a:ext cx="1479947" cy="184904"/>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Inter Bold" pitchFamily="34" charset="0"/>
                <a:ea typeface="Inter Bold" pitchFamily="34" charset="-122"/>
                <a:cs typeface="Inter Bold" pitchFamily="34" charset="-120"/>
              </a:rPr>
              <a:t>Schema Overview</a:t>
            </a:r>
            <a:endParaRPr lang="en-US" sz="1150" dirty="0"/>
          </a:p>
        </p:txBody>
      </p:sp>
      <p:sp>
        <p:nvSpPr>
          <p:cNvPr id="8" name="Text 5"/>
          <p:cNvSpPr/>
          <p:nvPr/>
        </p:nvSpPr>
        <p:spPr>
          <a:xfrm>
            <a:off x="7467243" y="1676162"/>
            <a:ext cx="6756440" cy="378619"/>
          </a:xfrm>
          <a:prstGeom prst="rect">
            <a:avLst/>
          </a:prstGeom>
          <a:noFill/>
          <a:ln/>
        </p:spPr>
        <p:txBody>
          <a:bodyPr wrap="squar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The database schema is designed to efficiently store and manage all application data, including medicine details, cart contents, and user information.</a:t>
            </a:r>
            <a:endParaRPr lang="en-US" sz="900" dirty="0"/>
          </a:p>
        </p:txBody>
      </p:sp>
      <p:sp>
        <p:nvSpPr>
          <p:cNvPr id="9" name="Text 6"/>
          <p:cNvSpPr/>
          <p:nvPr/>
        </p:nvSpPr>
        <p:spPr>
          <a:xfrm>
            <a:off x="7467243" y="2161223"/>
            <a:ext cx="6756440" cy="189309"/>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medicines:</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Stores details of all available medications (name,  stock, price).</a:t>
            </a:r>
            <a:endParaRPr lang="en-US" sz="900" dirty="0"/>
          </a:p>
        </p:txBody>
      </p:sp>
      <p:sp>
        <p:nvSpPr>
          <p:cNvPr id="10" name="Text 7"/>
          <p:cNvSpPr/>
          <p:nvPr/>
        </p:nvSpPr>
        <p:spPr>
          <a:xfrm>
            <a:off x="7467243" y="2391966"/>
            <a:ext cx="6756440" cy="189309"/>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carts:</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Manages individual shopping carts, linking to users.</a:t>
            </a:r>
            <a:endParaRPr lang="en-US" sz="900" dirty="0"/>
          </a:p>
        </p:txBody>
      </p:sp>
      <p:sp>
        <p:nvSpPr>
          <p:cNvPr id="11" name="Text 8"/>
          <p:cNvSpPr/>
          <p:nvPr/>
        </p:nvSpPr>
        <p:spPr>
          <a:xfrm>
            <a:off x="7467243" y="2622709"/>
            <a:ext cx="6756440" cy="189309"/>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cart_items:</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Details items within each cart, specifying medicine and quantity.</a:t>
            </a:r>
            <a:endParaRPr lang="en-US" sz="900" dirty="0"/>
          </a:p>
        </p:txBody>
      </p:sp>
      <p:pic>
        <p:nvPicPr>
          <p:cNvPr id="12" name="Image 1" descr="preencoded.png">    </p:cNvPr>
          <p:cNvPicPr>
            <a:picLocks noChangeAspect="1"/>
          </p:cNvPicPr>
          <p:nvPr/>
        </p:nvPicPr>
        <p:blipFill>
          <a:blip r:embed="rId2"/>
          <a:stretch>
            <a:fillRect/>
          </a:stretch>
        </p:blipFill>
        <p:spPr>
          <a:xfrm>
            <a:off x="7467243" y="2945130"/>
            <a:ext cx="6756440" cy="67564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2025-09-04T18:30:17Z</dcterms:created>
  <dcterms:modified xsi:type="dcterms:W3CDTF">2025-09-04T18:30:17Z</dcterms:modified>
</cp:coreProperties>
</file>